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4" r:id="rId3"/>
    <p:sldId id="257" r:id="rId4"/>
    <p:sldId id="258" r:id="rId5"/>
    <p:sldId id="259" r:id="rId6"/>
    <p:sldId id="289" r:id="rId7"/>
    <p:sldId id="260" r:id="rId8"/>
    <p:sldId id="261" r:id="rId9"/>
    <p:sldId id="291" r:id="rId10"/>
    <p:sldId id="262" r:id="rId11"/>
    <p:sldId id="263" r:id="rId12"/>
    <p:sldId id="286" r:id="rId13"/>
    <p:sldId id="293" r:id="rId14"/>
    <p:sldId id="295" r:id="rId15"/>
    <p:sldId id="297" r:id="rId16"/>
    <p:sldId id="298" r:id="rId17"/>
    <p:sldId id="296" r:id="rId18"/>
    <p:sldId id="287" r:id="rId19"/>
    <p:sldId id="288" r:id="rId20"/>
    <p:sldId id="265" r:id="rId21"/>
    <p:sldId id="266" r:id="rId22"/>
    <p:sldId id="267" r:id="rId23"/>
    <p:sldId id="268" r:id="rId24"/>
    <p:sldId id="269" r:id="rId25"/>
    <p:sldId id="270" r:id="rId26"/>
    <p:sldId id="264" r:id="rId27"/>
    <p:sldId id="290" r:id="rId28"/>
    <p:sldId id="292" r:id="rId2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02B"/>
    <a:srgbClr val="FEC802"/>
    <a:srgbClr val="FED644"/>
    <a:srgbClr val="CEE739"/>
    <a:srgbClr val="FFE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6" autoAdjust="0"/>
  </p:normalViewPr>
  <p:slideViewPr>
    <p:cSldViewPr>
      <p:cViewPr varScale="1">
        <p:scale>
          <a:sx n="61" d="100"/>
          <a:sy n="61" d="100"/>
        </p:scale>
        <p:origin x="-9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Prosovar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216BA-3C61-46AA-8C48-00D8C974D344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C921E-5420-4569-B772-2B35320A7A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70267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Prosovar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F1F1-27B2-4103-8D5F-AE7C3672D7F8}" type="datetimeFigureOut">
              <a:rPr lang="fi-FI" smtClean="0"/>
              <a:t>21.3.2014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10FAB-BE24-4462-B6B7-11FC22B671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836699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10FAB-BE24-4462-B6B7-11FC22B67185}" type="slidenum">
              <a:rPr lang="fi-FI" smtClean="0"/>
              <a:t>1</a:t>
            </a:fld>
            <a:endParaRPr lang="fi-FI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i-FI" smtClean="0"/>
              <a:t>Prosovar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89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i-FI" smtClean="0"/>
              <a:t>Prosovar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210FAB-BE24-4462-B6B7-11FC22B6718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511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F8DD-377D-4F4F-B29E-715ACE71F550}" type="datetime1">
              <a:rPr lang="fi-FI" smtClean="0"/>
              <a:t>21.3.2014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793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20F0-3937-4873-B0AF-A5801F7C6CDA}" type="datetime1">
              <a:rPr lang="fi-FI" smtClean="0"/>
              <a:t>21.3.2014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48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CC0D-6284-49EE-8FD0-15CC1B6122B2}" type="datetime1">
              <a:rPr lang="fi-FI" smtClean="0"/>
              <a:t>21.3.2014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62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AEC-8028-4A89-B321-2180F28503BC}" type="datetime1">
              <a:rPr lang="fi-FI" smtClean="0"/>
              <a:t>21.3.2014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1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C6C0-803D-4234-B6E6-506A273730EB}" type="datetime1">
              <a:rPr lang="fi-FI" smtClean="0"/>
              <a:t>21.3.2014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50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BA5D-3389-4A52-BB3E-88AC45EE4494}" type="datetime1">
              <a:rPr lang="fi-FI" smtClean="0"/>
              <a:t>21.3.2014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72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036BF-D89C-4269-B425-8B0AC2BD5C9E}" type="datetime1">
              <a:rPr lang="fi-FI" smtClean="0"/>
              <a:t>21.3.2014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43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CE75-1BEA-402A-B7D1-D334E8C48510}" type="datetime1">
              <a:rPr lang="fi-FI" smtClean="0"/>
              <a:t>21.3.2014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8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00E3-4AC1-4BD1-9280-800226FC2AD4}" type="datetime1">
              <a:rPr lang="fi-FI" smtClean="0"/>
              <a:t>21.3.2014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67B9-6838-4DED-9D9A-9EDE1D9519D3}" type="datetime1">
              <a:rPr lang="fi-FI" smtClean="0"/>
              <a:t>21.3.2014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76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18F1-4DAE-4B81-AD6A-C34609E89D64}" type="datetime1">
              <a:rPr lang="fi-FI" smtClean="0"/>
              <a:t>21.3.2014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925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/>
            </a:gs>
            <a:gs pos="0">
              <a:srgbClr val="FDD02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AF7A6-0A8E-4645-8E16-799333F0024A}" type="datetime1">
              <a:rPr lang="fi-FI" smtClean="0"/>
              <a:t>21.3.2014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E8FC-81E0-4A7E-AEAF-12FD7F5D18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6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uhu.utu.f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008" y="332656"/>
            <a:ext cx="7772400" cy="1470025"/>
          </a:xfrm>
        </p:spPr>
        <p:txBody>
          <a:bodyPr/>
          <a:lstStyle/>
          <a:p>
            <a:r>
              <a:rPr lang="fi-FI" dirty="0" err="1" smtClean="0"/>
              <a:t>Regional</a:t>
            </a:r>
            <a:r>
              <a:rPr lang="fi-FI" dirty="0" smtClean="0"/>
              <a:t> and social </a:t>
            </a:r>
            <a:r>
              <a:rPr lang="fi-FI" dirty="0" err="1" smtClean="0"/>
              <a:t>variation</a:t>
            </a:r>
            <a:r>
              <a:rPr lang="fi-FI" dirty="0" smtClean="0"/>
              <a:t> of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prosody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014" y="1988840"/>
            <a:ext cx="6400800" cy="792088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- Data </a:t>
            </a:r>
            <a:r>
              <a:rPr lang="fi-FI" dirty="0" err="1" smtClean="0">
                <a:solidFill>
                  <a:schemeClr val="tx1"/>
                </a:solidFill>
              </a:rPr>
              <a:t>collecting</a:t>
            </a:r>
            <a:r>
              <a:rPr lang="fi-FI" dirty="0" smtClean="0">
                <a:solidFill>
                  <a:schemeClr val="tx1"/>
                </a:solidFill>
              </a:rPr>
              <a:t> via </a:t>
            </a:r>
            <a:r>
              <a:rPr lang="fi-FI" dirty="0" err="1" smtClean="0">
                <a:solidFill>
                  <a:schemeClr val="tx1"/>
                </a:solidFill>
              </a:rPr>
              <a:t>crowdsourcing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0" y="5346020"/>
            <a:ext cx="2905241" cy="9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46020"/>
            <a:ext cx="2410189" cy="9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03" y="5235276"/>
            <a:ext cx="2689022" cy="12096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1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703582" y="2780928"/>
            <a:ext cx="7881664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fi-FI" sz="2400" b="1" dirty="0" smtClean="0"/>
              <a:t>Tommi Kurki</a:t>
            </a:r>
          </a:p>
          <a:p>
            <a:pPr algn="ctr"/>
            <a:r>
              <a:rPr lang="fi-FI" sz="2200" dirty="0" err="1" smtClean="0"/>
              <a:t>University</a:t>
            </a:r>
            <a:r>
              <a:rPr lang="fi-FI" sz="2200" dirty="0" smtClean="0"/>
              <a:t> of Turku</a:t>
            </a:r>
          </a:p>
          <a:p>
            <a:pPr algn="ctr"/>
            <a:endParaRPr lang="fi-FI" sz="2400" dirty="0"/>
          </a:p>
          <a:p>
            <a:pPr algn="ctr"/>
            <a:r>
              <a:rPr lang="fi-FI" sz="2400" b="1" dirty="0" err="1" smtClean="0"/>
              <a:t>Hamid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Behravan</a:t>
            </a:r>
            <a:endParaRPr lang="fi-FI" sz="2400" b="1" dirty="0" smtClean="0"/>
          </a:p>
          <a:p>
            <a:pPr algn="ctr"/>
            <a:r>
              <a:rPr lang="fi-FI" sz="2200" dirty="0" err="1" smtClean="0"/>
              <a:t>University</a:t>
            </a:r>
            <a:r>
              <a:rPr lang="fi-FI" sz="2200" dirty="0" smtClean="0"/>
              <a:t> of Turku &amp; </a:t>
            </a:r>
          </a:p>
          <a:p>
            <a:pPr algn="ctr"/>
            <a:r>
              <a:rPr lang="fi-FI" sz="2200" dirty="0" err="1" smtClean="0"/>
              <a:t>University</a:t>
            </a:r>
            <a:r>
              <a:rPr lang="fi-FI" sz="2200" dirty="0" smtClean="0"/>
              <a:t> of Eastern Finland</a:t>
            </a:r>
          </a:p>
          <a:p>
            <a:pPr algn="ctr"/>
            <a:endParaRPr lang="fi-FI" sz="2400" dirty="0"/>
          </a:p>
          <a:p>
            <a:pPr algn="ctr"/>
            <a:r>
              <a:rPr lang="fi-FI" sz="2400" b="1" dirty="0" smtClean="0"/>
              <a:t>Tommi Nieminen</a:t>
            </a:r>
          </a:p>
          <a:p>
            <a:pPr algn="ctr"/>
            <a:r>
              <a:rPr lang="fi-FI" sz="2200" dirty="0" err="1" smtClean="0"/>
              <a:t>University</a:t>
            </a:r>
            <a:r>
              <a:rPr lang="fi-FI" sz="2200" dirty="0" smtClean="0"/>
              <a:t> of Eastern Finland</a:t>
            </a:r>
          </a:p>
          <a:p>
            <a:pPr algn="ctr"/>
            <a:endParaRPr lang="fi-FI" sz="2400" dirty="0"/>
          </a:p>
          <a:p>
            <a:pPr algn="ctr"/>
            <a:r>
              <a:rPr lang="fi-FI" sz="2400" b="1" dirty="0" smtClean="0"/>
              <a:t>Heini Kallio</a:t>
            </a:r>
          </a:p>
          <a:p>
            <a:pPr algn="ctr"/>
            <a:r>
              <a:rPr lang="fi-FI" sz="2200" dirty="0" err="1" smtClean="0"/>
              <a:t>University</a:t>
            </a:r>
            <a:r>
              <a:rPr lang="fi-FI" sz="2200" dirty="0" smtClean="0"/>
              <a:t> of Helsinki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2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 smtClean="0"/>
              <a:t>Goal</a:t>
            </a:r>
            <a:r>
              <a:rPr lang="fi-FI" sz="4000" dirty="0" smtClean="0"/>
              <a:t> 3: </a:t>
            </a:r>
            <a:r>
              <a:rPr lang="fi-FI" sz="4000" dirty="0" err="1" smtClean="0"/>
              <a:t>developing</a:t>
            </a:r>
            <a:r>
              <a:rPr lang="fi-FI" sz="4000" dirty="0" smtClean="0"/>
              <a:t> </a:t>
            </a:r>
            <a:r>
              <a:rPr lang="fi-FI" sz="4000" dirty="0" err="1" smtClean="0"/>
              <a:t>collecting</a:t>
            </a:r>
            <a:r>
              <a:rPr lang="fi-FI" sz="4000" dirty="0" smtClean="0"/>
              <a:t> </a:t>
            </a:r>
            <a:r>
              <a:rPr lang="fi-FI" sz="4000" dirty="0" err="1" smtClean="0"/>
              <a:t>methods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24" y="1434103"/>
            <a:ext cx="8229600" cy="4903733"/>
          </a:xfrm>
        </p:spPr>
        <p:txBody>
          <a:bodyPr>
            <a:normAutofit fontScale="92500" lnSpcReduction="10000"/>
          </a:bodyPr>
          <a:lstStyle/>
          <a:p>
            <a:r>
              <a:rPr lang="fi-FI" sz="2800" dirty="0" err="1" smtClean="0"/>
              <a:t>Attempt</a:t>
            </a:r>
            <a:r>
              <a:rPr lang="fi-FI" sz="2800" dirty="0" smtClean="0"/>
              <a:t> to </a:t>
            </a:r>
            <a:r>
              <a:rPr lang="fi-FI" sz="2800" dirty="0" err="1" smtClean="0"/>
              <a:t>use</a:t>
            </a:r>
            <a:r>
              <a:rPr lang="fi-FI" sz="2800" dirty="0" smtClean="0"/>
              <a:t> </a:t>
            </a:r>
            <a:r>
              <a:rPr lang="fi-FI" sz="2800" i="1" dirty="0" err="1" smtClean="0"/>
              <a:t>crowdsourcing</a:t>
            </a:r>
            <a:r>
              <a:rPr lang="fi-FI" sz="2800" i="1" dirty="0" smtClean="0"/>
              <a:t> </a:t>
            </a:r>
          </a:p>
          <a:p>
            <a:pPr marL="0" indent="0">
              <a:buNone/>
            </a:pPr>
            <a:r>
              <a:rPr lang="fi-FI" sz="2800" i="1" dirty="0"/>
              <a:t> </a:t>
            </a:r>
            <a:r>
              <a:rPr lang="fi-FI" sz="2800" i="1" dirty="0" smtClean="0"/>
              <a:t>   </a:t>
            </a:r>
            <a:r>
              <a:rPr lang="fi-FI" sz="2800" dirty="0" smtClean="0"/>
              <a:t>in data </a:t>
            </a:r>
            <a:r>
              <a:rPr lang="fi-FI" sz="2800" dirty="0" err="1" smtClean="0"/>
              <a:t>collecting</a:t>
            </a:r>
            <a:r>
              <a:rPr lang="fi-FI" sz="2800" dirty="0" smtClean="0"/>
              <a:t> </a:t>
            </a:r>
          </a:p>
          <a:p>
            <a:r>
              <a:rPr lang="fi-FI" sz="2800" dirty="0" err="1" smtClean="0"/>
              <a:t>Crowd</a:t>
            </a:r>
            <a:r>
              <a:rPr lang="fi-FI" sz="2800" dirty="0" smtClean="0"/>
              <a:t> + </a:t>
            </a:r>
            <a:r>
              <a:rPr lang="fi-FI" sz="2800" dirty="0" err="1" smtClean="0"/>
              <a:t>outsourcing</a:t>
            </a:r>
            <a:r>
              <a:rPr lang="fi-FI" sz="2800" dirty="0" smtClean="0"/>
              <a:t> </a:t>
            </a:r>
          </a:p>
          <a:p>
            <a:pPr marL="0" indent="0">
              <a:buNone/>
            </a:pPr>
            <a:r>
              <a:rPr lang="fi-FI" sz="2800" dirty="0"/>
              <a:t> </a:t>
            </a:r>
            <a:r>
              <a:rPr lang="fi-FI" sz="2800" dirty="0" smtClean="0"/>
              <a:t>   = </a:t>
            </a:r>
            <a:r>
              <a:rPr lang="fi-FI" sz="2800" dirty="0" err="1" smtClean="0"/>
              <a:t>crowdsourcing</a:t>
            </a:r>
            <a:endParaRPr lang="fi-FI" sz="2800" dirty="0" smtClean="0"/>
          </a:p>
          <a:p>
            <a:r>
              <a:rPr lang="fi-FI" sz="2800" dirty="0" err="1" smtClean="0"/>
              <a:t>Obtaining</a:t>
            </a:r>
            <a:r>
              <a:rPr lang="fi-FI" sz="2800" dirty="0" smtClean="0"/>
              <a:t> </a:t>
            </a:r>
            <a:r>
              <a:rPr lang="fi-FI" sz="2800" dirty="0" err="1" smtClean="0"/>
              <a:t>content</a:t>
            </a:r>
            <a:r>
              <a:rPr lang="fi-FI" sz="2800" dirty="0" smtClean="0"/>
              <a:t> </a:t>
            </a:r>
            <a:r>
              <a:rPr lang="fi-FI" sz="2800" dirty="0" err="1" smtClean="0"/>
              <a:t>from</a:t>
            </a:r>
            <a:r>
              <a:rPr lang="fi-FI" sz="2800" dirty="0" smtClean="0"/>
              <a:t> </a:t>
            </a:r>
          </a:p>
          <a:p>
            <a:pPr marL="0" indent="0">
              <a:buNone/>
            </a:pPr>
            <a:r>
              <a:rPr lang="fi-FI" sz="2800" dirty="0" smtClean="0"/>
              <a:t>     </a:t>
            </a:r>
            <a:r>
              <a:rPr lang="fi-FI" sz="2800" dirty="0" err="1" smtClean="0"/>
              <a:t>large</a:t>
            </a:r>
            <a:r>
              <a:rPr lang="fi-FI" sz="2800" dirty="0" smtClean="0"/>
              <a:t> </a:t>
            </a:r>
            <a:r>
              <a:rPr lang="fi-FI" sz="2800" dirty="0" err="1" smtClean="0"/>
              <a:t>groups</a:t>
            </a:r>
            <a:r>
              <a:rPr lang="fi-FI" sz="2800" dirty="0" smtClean="0"/>
              <a:t>, </a:t>
            </a:r>
            <a:r>
              <a:rPr lang="fi-FI" sz="2800" dirty="0" err="1" smtClean="0"/>
              <a:t>usually</a:t>
            </a:r>
            <a:r>
              <a:rPr lang="fi-FI" sz="2800" dirty="0" smtClean="0"/>
              <a:t> </a:t>
            </a:r>
            <a:r>
              <a:rPr lang="fi-FI" sz="2800" dirty="0" err="1" smtClean="0"/>
              <a:t>from</a:t>
            </a:r>
            <a:r>
              <a:rPr lang="fi-FI" sz="2800" dirty="0" smtClean="0"/>
              <a:t> </a:t>
            </a:r>
          </a:p>
          <a:p>
            <a:pPr marL="0" indent="0">
              <a:buNone/>
            </a:pPr>
            <a:r>
              <a:rPr lang="fi-FI" sz="2800" dirty="0"/>
              <a:t> </a:t>
            </a:r>
            <a:r>
              <a:rPr lang="fi-FI" sz="2800" dirty="0" smtClean="0"/>
              <a:t>    an </a:t>
            </a:r>
            <a:r>
              <a:rPr lang="fi-FI" sz="2800" dirty="0" err="1" smtClean="0"/>
              <a:t>online</a:t>
            </a:r>
            <a:r>
              <a:rPr lang="fi-FI" sz="2800" dirty="0" smtClean="0"/>
              <a:t> </a:t>
            </a:r>
            <a:r>
              <a:rPr lang="fi-FI" sz="2800" dirty="0" err="1" smtClean="0"/>
              <a:t>community</a:t>
            </a:r>
            <a:endParaRPr lang="fi-FI" sz="2800" dirty="0" smtClean="0"/>
          </a:p>
          <a:p>
            <a:pPr marL="0" indent="0">
              <a:lnSpc>
                <a:spcPct val="160000"/>
              </a:lnSpc>
              <a:buNone/>
            </a:pPr>
            <a:endParaRPr lang="fi-FI" sz="2800" dirty="0" smtClean="0"/>
          </a:p>
          <a:p>
            <a:pPr marL="0" indent="0">
              <a:buNone/>
            </a:pPr>
            <a:r>
              <a:rPr lang="fi-FI" sz="2800" dirty="0" err="1"/>
              <a:t>Spoken</a:t>
            </a:r>
            <a:r>
              <a:rPr lang="fi-FI" sz="2800" dirty="0"/>
              <a:t> </a:t>
            </a:r>
            <a:r>
              <a:rPr lang="fi-FI" sz="2800" dirty="0" err="1"/>
              <a:t>language</a:t>
            </a:r>
            <a:r>
              <a:rPr lang="fi-FI" sz="2800" dirty="0"/>
              <a:t> </a:t>
            </a:r>
            <a:r>
              <a:rPr lang="fi-FI" sz="2800" dirty="0" err="1"/>
              <a:t>changes</a:t>
            </a:r>
            <a:r>
              <a:rPr lang="fi-FI" sz="2800" dirty="0"/>
              <a:t> </a:t>
            </a:r>
            <a:r>
              <a:rPr lang="fi-FI" sz="2800" dirty="0" err="1"/>
              <a:t>fast</a:t>
            </a:r>
            <a:r>
              <a:rPr lang="fi-FI" sz="2800" dirty="0"/>
              <a:t>; via </a:t>
            </a:r>
            <a:r>
              <a:rPr lang="fi-FI" sz="2800" dirty="0" err="1"/>
              <a:t>crowdsourcing</a:t>
            </a:r>
            <a:r>
              <a:rPr lang="fi-FI" sz="2800" dirty="0"/>
              <a:t> </a:t>
            </a:r>
            <a:r>
              <a:rPr lang="fi-FI" sz="2800" dirty="0" err="1"/>
              <a:t>it’s</a:t>
            </a:r>
            <a:r>
              <a:rPr lang="fi-FI" sz="2800" dirty="0"/>
              <a:t> </a:t>
            </a:r>
            <a:r>
              <a:rPr lang="fi-FI" sz="2800" dirty="0" err="1"/>
              <a:t>possible</a:t>
            </a:r>
            <a:r>
              <a:rPr lang="fi-FI" sz="2800" dirty="0"/>
              <a:t> to </a:t>
            </a:r>
            <a:r>
              <a:rPr lang="fi-FI" sz="2800" dirty="0" err="1"/>
              <a:t>reach</a:t>
            </a:r>
            <a:r>
              <a:rPr lang="fi-FI" sz="2800" dirty="0"/>
              <a:t> </a:t>
            </a:r>
            <a:r>
              <a:rPr lang="fi-FI" sz="2800" dirty="0" err="1"/>
              <a:t>larger</a:t>
            </a:r>
            <a:r>
              <a:rPr lang="fi-FI" sz="2800" dirty="0"/>
              <a:t> </a:t>
            </a:r>
            <a:r>
              <a:rPr lang="fi-FI" sz="2800" dirty="0" err="1"/>
              <a:t>groups</a:t>
            </a:r>
            <a:r>
              <a:rPr lang="fi-FI" sz="2800" dirty="0"/>
              <a:t> and </a:t>
            </a:r>
            <a:r>
              <a:rPr lang="fi-FI" sz="2800" dirty="0" err="1"/>
              <a:t>collect</a:t>
            </a:r>
            <a:r>
              <a:rPr lang="fi-FI" sz="2800" dirty="0"/>
              <a:t> a </a:t>
            </a:r>
            <a:r>
              <a:rPr lang="fi-FI" sz="2800" dirty="0" err="1"/>
              <a:t>more</a:t>
            </a:r>
            <a:r>
              <a:rPr lang="fi-FI" sz="2800" dirty="0"/>
              <a:t> </a:t>
            </a:r>
            <a:r>
              <a:rPr lang="fi-FI" sz="2800" dirty="0" err="1"/>
              <a:t>inclusive</a:t>
            </a:r>
            <a:r>
              <a:rPr lang="fi-FI" sz="2800" dirty="0"/>
              <a:t> and </a:t>
            </a:r>
            <a:r>
              <a:rPr lang="fi-FI" sz="2800" dirty="0" err="1"/>
              <a:t>up-to-date</a:t>
            </a:r>
            <a:r>
              <a:rPr lang="fi-FI" sz="2800" dirty="0"/>
              <a:t> </a:t>
            </a:r>
            <a:r>
              <a:rPr lang="fi-FI" sz="2800" dirty="0" err="1" smtClean="0"/>
              <a:t>database</a:t>
            </a:r>
            <a:endParaRPr lang="fi-F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10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5796136" y="4629527"/>
            <a:ext cx="276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http://nachoocejo.blogspot.fi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6551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fi-FI" sz="4000" dirty="0" err="1"/>
              <a:t>Goal</a:t>
            </a:r>
            <a:r>
              <a:rPr lang="fi-FI" sz="4000" dirty="0"/>
              <a:t> 3: </a:t>
            </a:r>
            <a:r>
              <a:rPr lang="fi-FI" sz="4000" dirty="0" err="1"/>
              <a:t>developing</a:t>
            </a:r>
            <a:r>
              <a:rPr lang="fi-FI" sz="4000" dirty="0"/>
              <a:t> </a:t>
            </a:r>
            <a:r>
              <a:rPr lang="fi-FI" sz="4000" dirty="0" err="1"/>
              <a:t>collecting</a:t>
            </a:r>
            <a:r>
              <a:rPr lang="fi-FI" sz="4000" dirty="0"/>
              <a:t> </a:t>
            </a:r>
            <a:r>
              <a:rPr lang="fi-FI" sz="4000" dirty="0" err="1"/>
              <a:t>methods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err="1" smtClean="0"/>
              <a:t>Crowdsourcing</a:t>
            </a:r>
            <a:r>
              <a:rPr lang="fi-FI" sz="2800" dirty="0" smtClean="0"/>
              <a:t> </a:t>
            </a:r>
            <a:r>
              <a:rPr lang="fi-FI" sz="2800" dirty="0" err="1" smtClean="0"/>
              <a:t>has</a:t>
            </a:r>
            <a:r>
              <a:rPr lang="fi-FI" sz="2800" dirty="0" smtClean="0"/>
              <a:t> </a:t>
            </a:r>
            <a:r>
              <a:rPr lang="fi-FI" sz="2800" dirty="0" err="1" smtClean="0"/>
              <a:t>not</a:t>
            </a:r>
            <a:r>
              <a:rPr lang="fi-FI" sz="2800" dirty="0" smtClean="0"/>
              <a:t> </a:t>
            </a:r>
            <a:r>
              <a:rPr lang="fi-FI" sz="2800" dirty="0" err="1" smtClean="0"/>
              <a:t>been</a:t>
            </a:r>
            <a:r>
              <a:rPr lang="fi-FI" sz="2800" dirty="0" smtClean="0"/>
              <a:t> </a:t>
            </a:r>
            <a:r>
              <a:rPr lang="fi-FI" sz="2800" dirty="0" err="1" smtClean="0"/>
              <a:t>applied</a:t>
            </a:r>
            <a:r>
              <a:rPr lang="fi-FI" sz="2800" dirty="0" smtClean="0"/>
              <a:t> to </a:t>
            </a:r>
            <a:r>
              <a:rPr lang="fi-FI" sz="2800" dirty="0" err="1" smtClean="0"/>
              <a:t>collecting</a:t>
            </a:r>
            <a:r>
              <a:rPr lang="fi-FI" sz="2800" dirty="0" smtClean="0"/>
              <a:t> </a:t>
            </a:r>
            <a:r>
              <a:rPr lang="fi-FI" sz="2800" dirty="0" err="1" smtClean="0"/>
              <a:t>speech</a:t>
            </a:r>
            <a:r>
              <a:rPr lang="fi-FI" sz="2800" dirty="0" smtClean="0"/>
              <a:t> data (as </a:t>
            </a:r>
            <a:r>
              <a:rPr lang="fi-FI" sz="2800" dirty="0" err="1" smtClean="0"/>
              <a:t>far</a:t>
            </a:r>
            <a:r>
              <a:rPr lang="fi-FI" sz="2800" dirty="0" smtClean="0"/>
              <a:t> as </a:t>
            </a:r>
            <a:r>
              <a:rPr lang="fi-FI" sz="2800" dirty="0" err="1" smtClean="0"/>
              <a:t>it’s</a:t>
            </a:r>
            <a:r>
              <a:rPr lang="fi-FI" sz="2800" dirty="0" smtClean="0"/>
              <a:t> </a:t>
            </a:r>
            <a:r>
              <a:rPr lang="fi-FI" sz="2800" dirty="0" err="1" smtClean="0"/>
              <a:t>known</a:t>
            </a:r>
            <a:r>
              <a:rPr lang="fi-FI" sz="2800" dirty="0" smtClean="0"/>
              <a:t>), </a:t>
            </a:r>
            <a:r>
              <a:rPr lang="fi-FI" sz="2800" dirty="0" err="1" smtClean="0"/>
              <a:t>so</a:t>
            </a:r>
            <a:r>
              <a:rPr lang="fi-FI" sz="2800" dirty="0" smtClean="0"/>
              <a:t> </a:t>
            </a:r>
            <a:r>
              <a:rPr lang="fi-FI" sz="2800" dirty="0" err="1" smtClean="0"/>
              <a:t>questions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</a:t>
            </a:r>
            <a:r>
              <a:rPr lang="fi-FI" sz="2800" dirty="0" err="1" smtClean="0"/>
              <a:t>followed</a:t>
            </a:r>
            <a:r>
              <a:rPr lang="fi-FI" sz="2800" dirty="0" smtClean="0"/>
              <a:t>:</a:t>
            </a:r>
          </a:p>
          <a:p>
            <a:r>
              <a:rPr lang="fi-FI" sz="2800" dirty="0" smtClean="0"/>
              <a:t>How to </a:t>
            </a:r>
            <a:r>
              <a:rPr lang="fi-FI" sz="2800" dirty="0" err="1" smtClean="0"/>
              <a:t>ensure</a:t>
            </a:r>
            <a:r>
              <a:rPr lang="fi-FI" sz="2800" dirty="0" smtClean="0"/>
              <a:t> the </a:t>
            </a:r>
            <a:r>
              <a:rPr lang="fi-FI" sz="2800" dirty="0" err="1" smtClean="0"/>
              <a:t>quality</a:t>
            </a:r>
            <a:r>
              <a:rPr lang="fi-FI" sz="2800" dirty="0" smtClean="0"/>
              <a:t> of the </a:t>
            </a:r>
            <a:r>
              <a:rPr lang="fi-FI" sz="2800" dirty="0" err="1" smtClean="0"/>
              <a:t>speech</a:t>
            </a:r>
            <a:r>
              <a:rPr lang="fi-FI" sz="2800" dirty="0" smtClean="0"/>
              <a:t> data?</a:t>
            </a:r>
          </a:p>
          <a:p>
            <a:r>
              <a:rPr lang="fi-FI" sz="2800" dirty="0" smtClean="0"/>
              <a:t>How to </a:t>
            </a:r>
            <a:r>
              <a:rPr lang="fi-FI" sz="2800" dirty="0" err="1" smtClean="0"/>
              <a:t>make</a:t>
            </a:r>
            <a:r>
              <a:rPr lang="fi-FI" sz="2800" dirty="0" smtClean="0"/>
              <a:t> the </a:t>
            </a:r>
            <a:r>
              <a:rPr lang="fi-FI" sz="2800" dirty="0" err="1" smtClean="0"/>
              <a:t>website</a:t>
            </a:r>
            <a:r>
              <a:rPr lang="fi-FI" sz="2800" dirty="0" smtClean="0"/>
              <a:t> </a:t>
            </a:r>
            <a:r>
              <a:rPr lang="fi-FI" sz="2800" dirty="0" err="1" smtClean="0"/>
              <a:t>tempting</a:t>
            </a:r>
            <a:r>
              <a:rPr lang="fi-FI" sz="2800" dirty="0" smtClean="0"/>
              <a:t> </a:t>
            </a:r>
            <a:r>
              <a:rPr lang="fi-FI" sz="2800" dirty="0" err="1" smtClean="0"/>
              <a:t>enough</a:t>
            </a:r>
            <a:r>
              <a:rPr lang="fi-FI" sz="2800" dirty="0" smtClean="0"/>
              <a:t>?</a:t>
            </a:r>
          </a:p>
          <a:p>
            <a:r>
              <a:rPr lang="fi-FI" sz="2800" dirty="0" smtClean="0"/>
              <a:t>How to </a:t>
            </a:r>
            <a:r>
              <a:rPr lang="fi-FI" sz="2800" dirty="0" err="1" smtClean="0"/>
              <a:t>make</a:t>
            </a:r>
            <a:r>
              <a:rPr lang="fi-FI" sz="2800" dirty="0" smtClean="0"/>
              <a:t> the </a:t>
            </a:r>
            <a:r>
              <a:rPr lang="fi-FI" sz="2800" dirty="0" err="1" smtClean="0"/>
              <a:t>website</a:t>
            </a:r>
            <a:r>
              <a:rPr lang="fi-FI" sz="2800" dirty="0" smtClean="0"/>
              <a:t> </a:t>
            </a:r>
            <a:r>
              <a:rPr lang="fi-FI" sz="2800" dirty="0" err="1" smtClean="0"/>
              <a:t>visible</a:t>
            </a:r>
            <a:r>
              <a:rPr lang="fi-FI" sz="2800" dirty="0" smtClean="0"/>
              <a:t> </a:t>
            </a:r>
            <a:r>
              <a:rPr lang="fi-FI" sz="2800" dirty="0" err="1" smtClean="0"/>
              <a:t>enough</a:t>
            </a:r>
            <a:r>
              <a:rPr lang="fi-FI" sz="2800" dirty="0" smtClean="0"/>
              <a:t> for </a:t>
            </a:r>
            <a:r>
              <a:rPr lang="fi-FI" sz="2800" dirty="0" err="1" smtClean="0"/>
              <a:t>public</a:t>
            </a:r>
            <a:r>
              <a:rPr lang="fi-FI" sz="2800" dirty="0" smtClean="0"/>
              <a:t>?</a:t>
            </a:r>
          </a:p>
          <a:p>
            <a:r>
              <a:rPr lang="fi-FI" sz="2800" dirty="0" smtClean="0"/>
              <a:t>How to </a:t>
            </a:r>
            <a:r>
              <a:rPr lang="fi-FI" sz="2800" dirty="0" err="1" smtClean="0"/>
              <a:t>avoid</a:t>
            </a:r>
            <a:r>
              <a:rPr lang="fi-FI" sz="2800" dirty="0" smtClean="0"/>
              <a:t> </a:t>
            </a:r>
            <a:r>
              <a:rPr lang="fi-FI" sz="2800" dirty="0" err="1" smtClean="0"/>
              <a:t>trolls</a:t>
            </a:r>
            <a:r>
              <a:rPr lang="fi-FI" sz="2800" dirty="0" smtClean="0"/>
              <a:t>?</a:t>
            </a:r>
            <a:endParaRPr lang="fi-FI" sz="2800" dirty="0"/>
          </a:p>
          <a:p>
            <a:r>
              <a:rPr lang="fi-FI" sz="2800" dirty="0" err="1"/>
              <a:t>Will</a:t>
            </a:r>
            <a:r>
              <a:rPr lang="fi-FI" sz="2800" dirty="0"/>
              <a:t> the </a:t>
            </a:r>
            <a:r>
              <a:rPr lang="fi-FI" sz="2800" dirty="0" err="1"/>
              <a:t>quality</a:t>
            </a:r>
            <a:r>
              <a:rPr lang="fi-FI" sz="2800" dirty="0"/>
              <a:t> of the </a:t>
            </a:r>
            <a:r>
              <a:rPr lang="fi-FI" sz="2800" dirty="0" err="1" smtClean="0"/>
              <a:t>recordings</a:t>
            </a:r>
            <a:r>
              <a:rPr lang="fi-FI" sz="2800" dirty="0" smtClean="0"/>
              <a:t> </a:t>
            </a:r>
            <a:r>
              <a:rPr lang="fi-FI" sz="2800" dirty="0" err="1" smtClean="0"/>
              <a:t>still</a:t>
            </a:r>
            <a:r>
              <a:rPr lang="fi-FI" sz="2800" dirty="0" smtClean="0"/>
              <a:t> </a:t>
            </a:r>
            <a:r>
              <a:rPr lang="fi-FI" sz="2800" dirty="0" err="1"/>
              <a:t>be</a:t>
            </a:r>
            <a:r>
              <a:rPr lang="fi-FI" sz="2800" dirty="0"/>
              <a:t> </a:t>
            </a:r>
            <a:r>
              <a:rPr lang="fi-FI" sz="2800" dirty="0" err="1"/>
              <a:t>good</a:t>
            </a:r>
            <a:r>
              <a:rPr lang="fi-FI" sz="2800" dirty="0"/>
              <a:t> </a:t>
            </a:r>
            <a:r>
              <a:rPr lang="fi-FI" sz="2800" dirty="0" err="1"/>
              <a:t>enough</a:t>
            </a:r>
            <a:r>
              <a:rPr lang="fi-FI" sz="2800" dirty="0"/>
              <a:t> for </a:t>
            </a:r>
            <a:r>
              <a:rPr lang="fi-FI" sz="2800" dirty="0" err="1"/>
              <a:t>research</a:t>
            </a:r>
            <a:r>
              <a:rPr lang="fi-FI" sz="2800" dirty="0"/>
              <a:t> </a:t>
            </a:r>
            <a:r>
              <a:rPr lang="fi-FI" sz="2800" dirty="0" err="1"/>
              <a:t>purposes</a:t>
            </a:r>
            <a:r>
              <a:rPr lang="fi-FI" sz="2800" dirty="0"/>
              <a:t>?</a:t>
            </a:r>
          </a:p>
          <a:p>
            <a:endParaRPr lang="fi-FI" sz="2800" dirty="0" smtClean="0"/>
          </a:p>
          <a:p>
            <a:endParaRPr lang="fi-FI" sz="2800" dirty="0" smtClean="0"/>
          </a:p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9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/>
              <a:t>Goal</a:t>
            </a:r>
            <a:r>
              <a:rPr lang="fi-FI" sz="4000" dirty="0"/>
              <a:t> 3: </a:t>
            </a:r>
            <a:r>
              <a:rPr lang="fi-FI" sz="4000" dirty="0" err="1"/>
              <a:t>developing</a:t>
            </a:r>
            <a:r>
              <a:rPr lang="fi-FI" sz="4000" dirty="0"/>
              <a:t> </a:t>
            </a:r>
            <a:r>
              <a:rPr lang="fi-FI" sz="4000" dirty="0" err="1"/>
              <a:t>collecting</a:t>
            </a:r>
            <a:r>
              <a:rPr lang="fi-FI" sz="4000" dirty="0"/>
              <a:t> </a:t>
            </a:r>
            <a:r>
              <a:rPr lang="fi-FI" sz="4000" dirty="0" err="1"/>
              <a:t>methods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/>
              <a:t>A </a:t>
            </a:r>
            <a:r>
              <a:rPr lang="fi-FI" sz="2800" dirty="0" err="1"/>
              <a:t>website</a:t>
            </a:r>
            <a:r>
              <a:rPr lang="fi-FI" sz="2800" dirty="0"/>
              <a:t> is </a:t>
            </a:r>
            <a:r>
              <a:rPr lang="fi-FI" sz="2800" dirty="0" err="1"/>
              <a:t>created</a:t>
            </a:r>
            <a:r>
              <a:rPr lang="fi-FI" sz="2800" dirty="0"/>
              <a:t> for </a:t>
            </a:r>
            <a:r>
              <a:rPr lang="fi-FI" sz="2800" dirty="0" err="1"/>
              <a:t>testing</a:t>
            </a:r>
            <a:r>
              <a:rPr lang="fi-FI" sz="2800" dirty="0"/>
              <a:t> </a:t>
            </a:r>
            <a:r>
              <a:rPr lang="fi-FI" sz="2800" dirty="0" err="1"/>
              <a:t>this</a:t>
            </a:r>
            <a:r>
              <a:rPr lang="fi-FI" sz="2800" dirty="0"/>
              <a:t> </a:t>
            </a:r>
            <a:r>
              <a:rPr lang="fi-FI" sz="2800" dirty="0" err="1" smtClean="0"/>
              <a:t>method</a:t>
            </a:r>
            <a:r>
              <a:rPr lang="fi-FI" sz="2800" dirty="0" smtClean="0"/>
              <a:t>:</a:t>
            </a:r>
          </a:p>
          <a:p>
            <a:pPr marL="0" indent="0" algn="ctr">
              <a:buNone/>
            </a:pPr>
            <a:r>
              <a:rPr lang="fi-FI" sz="2800" dirty="0" smtClean="0">
                <a:hlinkClick r:id="rId2"/>
              </a:rPr>
              <a:t>https</a:t>
            </a:r>
            <a:r>
              <a:rPr lang="fi-FI" sz="2800" dirty="0">
                <a:hlinkClick r:id="rId2"/>
              </a:rPr>
              <a:t>://puhu.utu.fi</a:t>
            </a:r>
            <a:r>
              <a:rPr lang="fi-FI" sz="2800" dirty="0" smtClean="0">
                <a:hlinkClick r:id="rId2"/>
              </a:rPr>
              <a:t>/</a:t>
            </a:r>
            <a:endParaRPr lang="fi-FI" sz="2800" dirty="0" smtClean="0"/>
          </a:p>
          <a:p>
            <a:r>
              <a:rPr lang="fi-FI" sz="2800" dirty="0" smtClean="0"/>
              <a:t>Project </a:t>
            </a:r>
            <a:r>
              <a:rPr lang="fi-FI" sz="2800" dirty="0" err="1" smtClean="0"/>
              <a:t>information</a:t>
            </a:r>
            <a:r>
              <a:rPr lang="fi-FI" sz="2800" dirty="0" smtClean="0"/>
              <a:t> </a:t>
            </a:r>
            <a:r>
              <a:rPr lang="fi-FI" sz="2800" dirty="0" err="1" smtClean="0"/>
              <a:t>pages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open to </a:t>
            </a:r>
            <a:r>
              <a:rPr lang="fi-FI" sz="2800" dirty="0" err="1" smtClean="0"/>
              <a:t>public</a:t>
            </a:r>
            <a:endParaRPr lang="fi-FI" sz="2800" dirty="0" smtClean="0"/>
          </a:p>
          <a:p>
            <a:r>
              <a:rPr lang="fi-FI" sz="2800" dirty="0" smtClean="0"/>
              <a:t>To </a:t>
            </a:r>
            <a:r>
              <a:rPr lang="fi-FI" sz="2800" dirty="0" err="1" smtClean="0"/>
              <a:t>access</a:t>
            </a:r>
            <a:r>
              <a:rPr lang="fi-FI" sz="2800" dirty="0" smtClean="0"/>
              <a:t> the </a:t>
            </a:r>
            <a:r>
              <a:rPr lang="fi-FI" sz="2800" dirty="0" err="1" smtClean="0"/>
              <a:t>actual</a:t>
            </a:r>
            <a:r>
              <a:rPr lang="fi-FI" sz="2800" dirty="0" smtClean="0"/>
              <a:t> </a:t>
            </a:r>
            <a:r>
              <a:rPr lang="fi-FI" sz="2800" dirty="0" err="1" smtClean="0"/>
              <a:t>recording</a:t>
            </a:r>
            <a:r>
              <a:rPr lang="fi-FI" sz="2800" dirty="0" smtClean="0"/>
              <a:t> </a:t>
            </a:r>
            <a:r>
              <a:rPr lang="fi-FI" sz="2800" dirty="0" err="1" smtClean="0"/>
              <a:t>tasks</a:t>
            </a:r>
            <a:r>
              <a:rPr lang="fi-FI" sz="2800" dirty="0" smtClean="0"/>
              <a:t>, </a:t>
            </a:r>
            <a:r>
              <a:rPr lang="fi-FI" sz="2800" dirty="0" err="1" smtClean="0"/>
              <a:t>registering</a:t>
            </a:r>
            <a:r>
              <a:rPr lang="fi-FI" sz="2800" dirty="0" smtClean="0"/>
              <a:t> is </a:t>
            </a:r>
            <a:r>
              <a:rPr lang="fi-FI" sz="2800" dirty="0" err="1" smtClean="0"/>
              <a:t>required</a:t>
            </a:r>
            <a:endParaRPr lang="fi-FI" sz="2800" dirty="0" smtClean="0"/>
          </a:p>
          <a:p>
            <a:r>
              <a:rPr lang="fi-FI" sz="2800" dirty="0" smtClean="0"/>
              <a:t>The </a:t>
            </a:r>
            <a:r>
              <a:rPr lang="fi-FI" sz="2800" dirty="0" err="1" smtClean="0"/>
              <a:t>registered</a:t>
            </a:r>
            <a:r>
              <a:rPr lang="fi-FI" sz="2800" dirty="0" smtClean="0"/>
              <a:t> </a:t>
            </a:r>
            <a:r>
              <a:rPr lang="fi-FI" sz="2800" dirty="0" err="1" smtClean="0"/>
              <a:t>user</a:t>
            </a:r>
            <a:r>
              <a:rPr lang="fi-FI" sz="2800" dirty="0" smtClean="0"/>
              <a:t> </a:t>
            </a:r>
            <a:r>
              <a:rPr lang="fi-FI" sz="2800" dirty="0" err="1" smtClean="0"/>
              <a:t>can</a:t>
            </a:r>
            <a:r>
              <a:rPr lang="fi-FI" sz="2800" dirty="0" smtClean="0"/>
              <a:t> </a:t>
            </a:r>
            <a:r>
              <a:rPr lang="fi-FI" sz="2800" dirty="0" err="1" smtClean="0"/>
              <a:t>record</a:t>
            </a:r>
            <a:r>
              <a:rPr lang="fi-FI" sz="2800" dirty="0" smtClean="0"/>
              <a:t> </a:t>
            </a:r>
            <a:r>
              <a:rPr lang="fi-FI" sz="2800" dirty="0" err="1" smtClean="0"/>
              <a:t>their</a:t>
            </a:r>
            <a:r>
              <a:rPr lang="fi-FI" sz="2800" dirty="0" smtClean="0"/>
              <a:t> </a:t>
            </a:r>
            <a:r>
              <a:rPr lang="fi-FI" sz="2800" dirty="0" err="1" smtClean="0"/>
              <a:t>own</a:t>
            </a:r>
            <a:r>
              <a:rPr lang="fi-FI" sz="2800" dirty="0" smtClean="0"/>
              <a:t> </a:t>
            </a:r>
            <a:r>
              <a:rPr lang="fi-FI" sz="2800" dirty="0" err="1" smtClean="0"/>
              <a:t>voice</a:t>
            </a:r>
            <a:r>
              <a:rPr lang="fi-FI" sz="2800" dirty="0" smtClean="0"/>
              <a:t> and </a:t>
            </a:r>
            <a:r>
              <a:rPr lang="fi-FI" sz="2800" dirty="0" err="1" smtClean="0"/>
              <a:t>listen</a:t>
            </a:r>
            <a:r>
              <a:rPr lang="fi-FI" sz="2800" dirty="0" smtClean="0"/>
              <a:t> to </a:t>
            </a:r>
            <a:r>
              <a:rPr lang="fi-FI" sz="2800" dirty="0" err="1" smtClean="0"/>
              <a:t>samples</a:t>
            </a:r>
            <a:r>
              <a:rPr lang="fi-FI" sz="2800" dirty="0" smtClean="0"/>
              <a:t> </a:t>
            </a:r>
            <a:r>
              <a:rPr lang="fi-FI" sz="2800" dirty="0" err="1" smtClean="0"/>
              <a:t>chosen</a:t>
            </a:r>
            <a:r>
              <a:rPr lang="fi-FI" sz="2800" dirty="0" smtClean="0"/>
              <a:t> </a:t>
            </a:r>
            <a:r>
              <a:rPr lang="fi-FI" sz="2800" dirty="0" err="1" smtClean="0"/>
              <a:t>by</a:t>
            </a:r>
            <a:r>
              <a:rPr lang="fi-FI" sz="2800" dirty="0" smtClean="0"/>
              <a:t> the </a:t>
            </a:r>
            <a:r>
              <a:rPr lang="fi-FI" sz="2800" dirty="0" err="1" smtClean="0"/>
              <a:t>research</a:t>
            </a:r>
            <a:r>
              <a:rPr lang="fi-FI" sz="2800" dirty="0" smtClean="0"/>
              <a:t> </a:t>
            </a:r>
            <a:r>
              <a:rPr lang="fi-FI" sz="2800" dirty="0" err="1" smtClean="0"/>
              <a:t>group</a:t>
            </a:r>
            <a:endParaRPr lang="fi-FI" sz="2800" dirty="0" smtClean="0"/>
          </a:p>
          <a:p>
            <a:r>
              <a:rPr lang="fi-FI" sz="2800" dirty="0" smtClean="0"/>
              <a:t>User </a:t>
            </a:r>
            <a:r>
              <a:rPr lang="fi-FI" sz="2800" dirty="0" err="1" smtClean="0"/>
              <a:t>can</a:t>
            </a:r>
            <a:r>
              <a:rPr lang="fi-FI" sz="2800" dirty="0" smtClean="0"/>
              <a:t> </a:t>
            </a:r>
            <a:r>
              <a:rPr lang="fi-FI" sz="2800" dirty="0" err="1" smtClean="0"/>
              <a:t>also</a:t>
            </a:r>
            <a:r>
              <a:rPr lang="fi-FI" sz="2800" dirty="0" smtClean="0"/>
              <a:t> </a:t>
            </a:r>
            <a:r>
              <a:rPr lang="fi-FI" sz="2800" dirty="0" err="1" smtClean="0"/>
              <a:t>rate</a:t>
            </a:r>
            <a:r>
              <a:rPr lang="fi-FI" sz="2800" dirty="0" smtClean="0"/>
              <a:t> </a:t>
            </a:r>
            <a:r>
              <a:rPr lang="fi-FI" sz="2800" dirty="0" err="1" smtClean="0"/>
              <a:t>speech</a:t>
            </a:r>
            <a:r>
              <a:rPr lang="fi-FI" sz="2800" dirty="0" smtClean="0"/>
              <a:t> </a:t>
            </a:r>
            <a:r>
              <a:rPr lang="fi-FI" sz="2800" dirty="0" err="1" smtClean="0"/>
              <a:t>samples</a:t>
            </a:r>
            <a:r>
              <a:rPr lang="fi-FI" sz="2800" dirty="0" smtClean="0"/>
              <a:t> </a:t>
            </a:r>
            <a:r>
              <a:rPr lang="fi-FI" sz="2800" dirty="0" err="1" smtClean="0"/>
              <a:t>according</a:t>
            </a:r>
            <a:r>
              <a:rPr lang="fi-FI" sz="2800" dirty="0" smtClean="0"/>
              <a:t> to </a:t>
            </a:r>
            <a:r>
              <a:rPr lang="fi-FI" sz="2800" dirty="0" err="1" smtClean="0"/>
              <a:t>which</a:t>
            </a:r>
            <a:r>
              <a:rPr lang="fi-FI" sz="2800" dirty="0" smtClean="0"/>
              <a:t> </a:t>
            </a:r>
            <a:r>
              <a:rPr lang="fi-FI" sz="2800" dirty="0" err="1" smtClean="0"/>
              <a:t>dialect</a:t>
            </a:r>
            <a:r>
              <a:rPr lang="fi-FI" sz="2800" dirty="0" smtClean="0"/>
              <a:t> </a:t>
            </a:r>
            <a:r>
              <a:rPr lang="fi-FI" sz="2800" dirty="0" err="1" smtClean="0"/>
              <a:t>area</a:t>
            </a:r>
            <a:r>
              <a:rPr lang="fi-FI" sz="2800" dirty="0" smtClean="0"/>
              <a:t> </a:t>
            </a:r>
            <a:r>
              <a:rPr lang="fi-FI" sz="2800" dirty="0" err="1" smtClean="0"/>
              <a:t>they</a:t>
            </a:r>
            <a:r>
              <a:rPr lang="fi-FI" sz="2800" dirty="0" smtClean="0"/>
              <a:t> </a:t>
            </a:r>
            <a:r>
              <a:rPr lang="fi-FI" sz="2800" dirty="0" err="1" smtClean="0"/>
              <a:t>think</a:t>
            </a:r>
            <a:r>
              <a:rPr lang="fi-FI" sz="2800" dirty="0" smtClean="0"/>
              <a:t> the </a:t>
            </a:r>
            <a:r>
              <a:rPr lang="fi-FI" sz="2800" dirty="0" err="1" smtClean="0"/>
              <a:t>samples</a:t>
            </a:r>
            <a:r>
              <a:rPr lang="fi-FI" sz="2800" dirty="0" smtClean="0"/>
              <a:t> </a:t>
            </a:r>
            <a:r>
              <a:rPr lang="fi-FI" sz="2800" dirty="0" err="1" smtClean="0"/>
              <a:t>represent</a:t>
            </a:r>
            <a:r>
              <a:rPr lang="fi-FI" sz="2800" dirty="0" smtClean="0"/>
              <a:t> and </a:t>
            </a:r>
            <a:r>
              <a:rPr lang="fi-FI" sz="2800" dirty="0" err="1" smtClean="0"/>
              <a:t>how</a:t>
            </a:r>
            <a:r>
              <a:rPr lang="fi-FI" sz="2800" dirty="0" smtClean="0"/>
              <a:t> </a:t>
            </a:r>
            <a:r>
              <a:rPr lang="fi-FI" sz="2800" dirty="0" err="1" smtClean="0"/>
              <a:t>well</a:t>
            </a:r>
            <a:r>
              <a:rPr lang="fi-FI" sz="2800" dirty="0" smtClean="0"/>
              <a:t> (</a:t>
            </a:r>
            <a:r>
              <a:rPr lang="fi-FI" sz="2800" dirty="0" err="1" smtClean="0"/>
              <a:t>listening</a:t>
            </a:r>
            <a:r>
              <a:rPr lang="fi-FI" sz="2800" dirty="0" smtClean="0"/>
              <a:t> </a:t>
            </a:r>
            <a:r>
              <a:rPr lang="fi-FI" sz="2800" dirty="0" err="1" smtClean="0"/>
              <a:t>tests</a:t>
            </a:r>
            <a:r>
              <a:rPr lang="fi-FI" sz="2800" dirty="0" smtClean="0"/>
              <a:t> in </a:t>
            </a:r>
            <a:r>
              <a:rPr lang="fi-FI" sz="2800" dirty="0" err="1" smtClean="0"/>
              <a:t>closed</a:t>
            </a:r>
            <a:r>
              <a:rPr lang="fi-FI" sz="2800" dirty="0" smtClean="0"/>
              <a:t> </a:t>
            </a:r>
            <a:r>
              <a:rPr lang="fi-FI" sz="2800" dirty="0" err="1" smtClean="0"/>
              <a:t>network</a:t>
            </a:r>
            <a:r>
              <a:rPr lang="fi-FI" sz="28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7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114"/>
          </a:xfrm>
        </p:spPr>
        <p:txBody>
          <a:bodyPr>
            <a:normAutofit/>
          </a:bodyPr>
          <a:lstStyle/>
          <a:p>
            <a:r>
              <a:rPr lang="fi-FI" sz="4000" dirty="0"/>
              <a:t>Evaluation </a:t>
            </a:r>
            <a:r>
              <a:rPr lang="fi-FI" sz="4000" dirty="0" err="1" smtClean="0"/>
              <a:t>methods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The </a:t>
            </a:r>
            <a:r>
              <a:rPr lang="fi-FI" sz="2800" dirty="0" err="1" smtClean="0"/>
              <a:t>current</a:t>
            </a:r>
            <a:r>
              <a:rPr lang="fi-FI" sz="2800" dirty="0" smtClean="0"/>
              <a:t> </a:t>
            </a:r>
            <a:r>
              <a:rPr lang="fi-FI" sz="2800" dirty="0" err="1" smtClean="0"/>
              <a:t>recording</a:t>
            </a:r>
            <a:r>
              <a:rPr lang="fi-FI" sz="2800" dirty="0" smtClean="0"/>
              <a:t> </a:t>
            </a:r>
            <a:r>
              <a:rPr lang="fi-FI" sz="2800" dirty="0" err="1" smtClean="0"/>
              <a:t>tasks</a:t>
            </a:r>
            <a:r>
              <a:rPr lang="fi-FI" sz="2800" dirty="0" smtClean="0"/>
              <a:t> </a:t>
            </a:r>
            <a:r>
              <a:rPr lang="fi-FI" sz="2800" dirty="0" err="1" smtClean="0"/>
              <a:t>include</a:t>
            </a:r>
            <a:r>
              <a:rPr lang="fi-FI" sz="2800" dirty="0" smtClean="0"/>
              <a:t>:</a:t>
            </a:r>
          </a:p>
          <a:p>
            <a:pPr marL="514350" indent="-514350">
              <a:buAutoNum type="arabicParenR"/>
            </a:pPr>
            <a:r>
              <a:rPr lang="fi-FI" sz="2800" dirty="0" err="1" smtClean="0"/>
              <a:t>Microphone</a:t>
            </a:r>
            <a:r>
              <a:rPr lang="fi-FI" sz="2800" dirty="0" smtClean="0"/>
              <a:t> </a:t>
            </a:r>
            <a:r>
              <a:rPr lang="fi-FI" sz="2800" dirty="0" err="1" smtClean="0"/>
              <a:t>testing</a:t>
            </a:r>
            <a:r>
              <a:rPr lang="fi-FI" sz="2800" dirty="0" smtClean="0"/>
              <a:t> (</a:t>
            </a:r>
            <a:r>
              <a:rPr lang="fi-FI" sz="2800" dirty="0" err="1" smtClean="0"/>
              <a:t>enumerating</a:t>
            </a:r>
            <a:r>
              <a:rPr lang="fi-FI" sz="2800" dirty="0" smtClean="0"/>
              <a:t> </a:t>
            </a:r>
            <a:r>
              <a:rPr lang="fi-FI" sz="2800" dirty="0" err="1" smtClean="0"/>
              <a:t>from</a:t>
            </a:r>
            <a:r>
              <a:rPr lang="fi-FI" sz="2800" dirty="0" smtClean="0"/>
              <a:t> 1 to 10, </a:t>
            </a:r>
            <a:r>
              <a:rPr lang="fi-FI" sz="2800" dirty="0" err="1" smtClean="0"/>
              <a:t>listing</a:t>
            </a:r>
            <a:r>
              <a:rPr lang="fi-FI" sz="2800" dirty="0" smtClean="0"/>
              <a:t> </a:t>
            </a:r>
            <a:r>
              <a:rPr lang="fi-FI" sz="2800" dirty="0" err="1" smtClean="0"/>
              <a:t>weekdays</a:t>
            </a:r>
            <a:r>
              <a:rPr lang="fi-FI" sz="2800" dirty="0" smtClean="0"/>
              <a:t> &amp; </a:t>
            </a:r>
            <a:r>
              <a:rPr lang="fi-FI" sz="2800" dirty="0" err="1" smtClean="0"/>
              <a:t>months</a:t>
            </a:r>
            <a:r>
              <a:rPr lang="fi-FI" sz="2800" dirty="0" smtClean="0"/>
              <a:t>)</a:t>
            </a:r>
          </a:p>
          <a:p>
            <a:pPr marL="514350" indent="-514350">
              <a:buAutoNum type="arabicParenR"/>
            </a:pPr>
            <a:r>
              <a:rPr lang="fi-FI" sz="2800" dirty="0" smtClean="0"/>
              <a:t>Short </a:t>
            </a:r>
            <a:r>
              <a:rPr lang="fi-FI" sz="2800" dirty="0" err="1" smtClean="0"/>
              <a:t>sentences</a:t>
            </a:r>
            <a:r>
              <a:rPr lang="fi-FI" sz="2800" dirty="0" smtClean="0"/>
              <a:t> </a:t>
            </a:r>
            <a:r>
              <a:rPr lang="fi-FI" sz="2800" dirty="0" err="1" smtClean="0"/>
              <a:t>written</a:t>
            </a:r>
            <a:r>
              <a:rPr lang="fi-FI" sz="2800" dirty="0" smtClean="0"/>
              <a:t> in </a:t>
            </a:r>
            <a:r>
              <a:rPr lang="fi-FI" sz="2800" dirty="0" err="1" smtClean="0"/>
              <a:t>standard</a:t>
            </a:r>
            <a:r>
              <a:rPr lang="fi-FI" sz="2800" dirty="0" smtClean="0"/>
              <a:t> </a:t>
            </a:r>
            <a:r>
              <a:rPr lang="fi-FI" sz="2800" dirty="0" err="1" smtClean="0"/>
              <a:t>language</a:t>
            </a:r>
            <a:r>
              <a:rPr lang="fi-FI" sz="2800" dirty="0" smtClean="0"/>
              <a:t> &amp; </a:t>
            </a:r>
            <a:r>
              <a:rPr lang="fi-FI" sz="2800" dirty="0" err="1" smtClean="0"/>
              <a:t>request</a:t>
            </a:r>
            <a:r>
              <a:rPr lang="fi-FI" sz="2800" dirty="0" smtClean="0"/>
              <a:t> to </a:t>
            </a:r>
            <a:r>
              <a:rPr lang="fi-FI" sz="2800" dirty="0" err="1" smtClean="0"/>
              <a:t>tell</a:t>
            </a:r>
            <a:r>
              <a:rPr lang="fi-FI" sz="2800" dirty="0" smtClean="0"/>
              <a:t> </a:t>
            </a:r>
            <a:r>
              <a:rPr lang="fi-FI" sz="2800" dirty="0" err="1" smtClean="0"/>
              <a:t>what</a:t>
            </a:r>
            <a:r>
              <a:rPr lang="fi-FI" sz="2800" dirty="0" smtClean="0"/>
              <a:t> </a:t>
            </a:r>
            <a:r>
              <a:rPr lang="fi-FI" sz="2800" dirty="0" err="1" smtClean="0"/>
              <a:t>user</a:t>
            </a:r>
            <a:r>
              <a:rPr lang="fi-FI" sz="2800" dirty="0" smtClean="0"/>
              <a:t> </a:t>
            </a:r>
            <a:r>
              <a:rPr lang="fi-FI" sz="2800" dirty="0" err="1" smtClean="0"/>
              <a:t>did</a:t>
            </a:r>
            <a:r>
              <a:rPr lang="fi-FI" sz="2800" dirty="0" smtClean="0"/>
              <a:t> </a:t>
            </a:r>
            <a:r>
              <a:rPr lang="fi-FI" sz="2800" dirty="0" err="1" smtClean="0"/>
              <a:t>that</a:t>
            </a:r>
            <a:r>
              <a:rPr lang="fi-FI" sz="2800" dirty="0" smtClean="0"/>
              <a:t> </a:t>
            </a:r>
            <a:r>
              <a:rPr lang="fi-FI" sz="2800" dirty="0" err="1" smtClean="0"/>
              <a:t>morning</a:t>
            </a:r>
            <a:endParaRPr lang="fi-FI" sz="2800" dirty="0" smtClean="0"/>
          </a:p>
          <a:p>
            <a:pPr marL="514350" indent="-514350">
              <a:buAutoNum type="arabicParenR"/>
            </a:pPr>
            <a:r>
              <a:rPr lang="fi-FI" sz="2800" dirty="0" smtClean="0"/>
              <a:t>A </a:t>
            </a:r>
            <a:r>
              <a:rPr lang="fi-FI" sz="2800" dirty="0" err="1" smtClean="0"/>
              <a:t>dialogue</a:t>
            </a:r>
            <a:r>
              <a:rPr lang="fi-FI" sz="2800" dirty="0" smtClean="0"/>
              <a:t> set with </a:t>
            </a:r>
            <a:r>
              <a:rPr lang="fi-FI" sz="2800" dirty="0" err="1" smtClean="0"/>
              <a:t>pre-recorded</a:t>
            </a:r>
            <a:r>
              <a:rPr lang="fi-FI" sz="2800" dirty="0" smtClean="0"/>
              <a:t> </a:t>
            </a:r>
            <a:r>
              <a:rPr lang="fi-FI" sz="2800" dirty="0" err="1" smtClean="0"/>
              <a:t>prompts</a:t>
            </a:r>
            <a:endParaRPr lang="fi-FI" sz="2800" dirty="0" smtClean="0"/>
          </a:p>
          <a:p>
            <a:pPr marL="514350" indent="-514350">
              <a:buAutoNum type="arabicParenR"/>
            </a:pPr>
            <a:r>
              <a:rPr lang="fi-FI" sz="2800" dirty="0" smtClean="0"/>
              <a:t>A </a:t>
            </a:r>
            <a:r>
              <a:rPr lang="fi-FI" sz="2800" dirty="0" err="1" smtClean="0"/>
              <a:t>picture</a:t>
            </a:r>
            <a:r>
              <a:rPr lang="fi-FI" sz="2800" dirty="0" smtClean="0"/>
              <a:t> </a:t>
            </a:r>
            <a:r>
              <a:rPr lang="fi-FI" sz="2800" dirty="0" err="1" smtClean="0"/>
              <a:t>difference</a:t>
            </a:r>
            <a:r>
              <a:rPr lang="fi-FI" sz="2800" dirty="0" smtClean="0"/>
              <a:t> </a:t>
            </a:r>
            <a:r>
              <a:rPr lang="fi-FI" sz="2800" dirty="0" err="1" smtClean="0"/>
              <a:t>task</a:t>
            </a:r>
            <a:endParaRPr lang="fi-FI" sz="2800" dirty="0" smtClean="0"/>
          </a:p>
          <a:p>
            <a:pPr marL="514350" indent="-514350">
              <a:buAutoNum type="arabicParenR"/>
            </a:pPr>
            <a:r>
              <a:rPr lang="fi-FI" sz="2800" dirty="0" err="1" smtClean="0"/>
              <a:t>Written</a:t>
            </a:r>
            <a:r>
              <a:rPr lang="fi-FI" sz="2800" dirty="0" smtClean="0"/>
              <a:t> </a:t>
            </a:r>
            <a:r>
              <a:rPr lang="fi-FI" sz="2800" dirty="0" err="1" smtClean="0"/>
              <a:t>dialectal</a:t>
            </a:r>
            <a:r>
              <a:rPr lang="fi-FI" sz="2800" dirty="0" smtClean="0"/>
              <a:t> </a:t>
            </a:r>
            <a:r>
              <a:rPr lang="fi-FI" sz="2800" dirty="0" err="1" smtClean="0"/>
              <a:t>alternatives</a:t>
            </a:r>
            <a:endParaRPr lang="fi-FI" sz="2800" dirty="0" smtClean="0"/>
          </a:p>
          <a:p>
            <a:pPr marL="514350" indent="-514350">
              <a:buAutoNum type="arabicParenR"/>
            </a:pPr>
            <a:r>
              <a:rPr lang="fi-FI" sz="2800" dirty="0" err="1" smtClean="0"/>
              <a:t>Another</a:t>
            </a:r>
            <a:r>
              <a:rPr lang="fi-FI" sz="2800" dirty="0" smtClean="0"/>
              <a:t> </a:t>
            </a:r>
            <a:r>
              <a:rPr lang="fi-FI" sz="2800" dirty="0" err="1" smtClean="0"/>
              <a:t>dialogue</a:t>
            </a:r>
            <a:r>
              <a:rPr lang="fi-FI" sz="2800" dirty="0" smtClean="0"/>
              <a:t> set with </a:t>
            </a:r>
            <a:r>
              <a:rPr lang="fi-FI" sz="2800" dirty="0" err="1" smtClean="0"/>
              <a:t>pre-recorded</a:t>
            </a:r>
            <a:r>
              <a:rPr lang="fi-FI" sz="2800" dirty="0" smtClean="0"/>
              <a:t> </a:t>
            </a:r>
            <a:r>
              <a:rPr lang="fi-FI" sz="2800" dirty="0" err="1" smtClean="0"/>
              <a:t>prompts</a:t>
            </a:r>
            <a:endParaRPr lang="fi-FI" sz="2800" dirty="0" smtClean="0"/>
          </a:p>
          <a:p>
            <a:pPr marL="0" indent="0">
              <a:buNone/>
            </a:pPr>
            <a:endParaRPr lang="fi-FI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86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Evaluation </a:t>
            </a:r>
            <a:r>
              <a:rPr lang="fi-FI" sz="4000" dirty="0" err="1" smtClean="0"/>
              <a:t>methods</a:t>
            </a:r>
            <a:endParaRPr lang="fi-FI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14</a:t>
            </a:fld>
            <a:endParaRPr lang="fi-FI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1" t="9919" r="21262" b="29962"/>
          <a:stretch/>
        </p:blipFill>
        <p:spPr bwMode="auto">
          <a:xfrm>
            <a:off x="1180080" y="1196752"/>
            <a:ext cx="6732224" cy="5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9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Evaluation </a:t>
            </a:r>
            <a:r>
              <a:rPr lang="fi-FI" sz="4000" dirty="0" err="1"/>
              <a:t>methods</a:t>
            </a:r>
            <a:endParaRPr lang="fi-FI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15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10085" r="23502" b="37881"/>
          <a:stretch/>
        </p:blipFill>
        <p:spPr bwMode="auto">
          <a:xfrm>
            <a:off x="518200" y="1340768"/>
            <a:ext cx="8004219" cy="486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i-FI" sz="4000" dirty="0"/>
              <a:t>Evaluation </a:t>
            </a:r>
            <a:r>
              <a:rPr lang="fi-FI" sz="4000" dirty="0" err="1"/>
              <a:t>methods</a:t>
            </a:r>
            <a:endParaRPr lang="fi-FI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16</a:t>
            </a:fld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19108" r="21211" b="54116"/>
          <a:stretch/>
        </p:blipFill>
        <p:spPr bwMode="auto">
          <a:xfrm>
            <a:off x="229776" y="1340768"/>
            <a:ext cx="8704145" cy="24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408" y="4077072"/>
            <a:ext cx="79208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/>
              <a:t>Our</a:t>
            </a:r>
            <a:r>
              <a:rPr lang="fi-FI" sz="2800" dirty="0" smtClean="0"/>
              <a:t> </a:t>
            </a:r>
            <a:r>
              <a:rPr lang="fi-FI" sz="2800" dirty="0" err="1" smtClean="0"/>
              <a:t>purpose</a:t>
            </a:r>
            <a:r>
              <a:rPr lang="fi-FI" sz="2800" dirty="0" smtClean="0"/>
              <a:t> </a:t>
            </a:r>
            <a:r>
              <a:rPr lang="fi-FI" sz="2800" dirty="0"/>
              <a:t>is to </a:t>
            </a:r>
            <a:r>
              <a:rPr lang="fi-FI" sz="2800" dirty="0" err="1"/>
              <a:t>elicit</a:t>
            </a:r>
            <a:r>
              <a:rPr lang="fi-FI" sz="2800" dirty="0"/>
              <a:t> </a:t>
            </a:r>
            <a:r>
              <a:rPr lang="fi-FI" sz="2800" dirty="0" err="1"/>
              <a:t>different</a:t>
            </a:r>
            <a:r>
              <a:rPr lang="fi-FI" sz="2800" dirty="0"/>
              <a:t> </a:t>
            </a:r>
            <a:r>
              <a:rPr lang="fi-FI" sz="2800" dirty="0" err="1"/>
              <a:t>speech</a:t>
            </a:r>
            <a:r>
              <a:rPr lang="fi-FI" sz="2800" dirty="0"/>
              <a:t> </a:t>
            </a:r>
            <a:r>
              <a:rPr lang="fi-FI" sz="2800" dirty="0" err="1" smtClean="0"/>
              <a:t>styles</a:t>
            </a:r>
            <a:r>
              <a:rPr lang="fi-FI" sz="2800" dirty="0" smtClean="0"/>
              <a:t>, </a:t>
            </a:r>
            <a:r>
              <a:rPr lang="fi-FI" sz="2800" dirty="0" err="1"/>
              <a:t>both</a:t>
            </a:r>
            <a:r>
              <a:rPr lang="fi-FI" sz="2800" dirty="0"/>
              <a:t> </a:t>
            </a:r>
            <a:r>
              <a:rPr lang="fi-FI" sz="2800" dirty="0" err="1"/>
              <a:t>read</a:t>
            </a:r>
            <a:r>
              <a:rPr lang="fi-FI" sz="2800" dirty="0"/>
              <a:t> and (</a:t>
            </a:r>
            <a:r>
              <a:rPr lang="fi-FI" sz="2800" dirty="0" err="1"/>
              <a:t>semi-)spontaneous</a:t>
            </a:r>
            <a:r>
              <a:rPr lang="fi-FI" sz="2800" dirty="0"/>
              <a:t> </a:t>
            </a:r>
            <a:r>
              <a:rPr lang="fi-FI" sz="2800" dirty="0" err="1" smtClean="0"/>
              <a:t>speech</a:t>
            </a:r>
            <a:r>
              <a:rPr lang="fi-FI" sz="2800" dirty="0" smtClean="0"/>
              <a:t>, and to </a:t>
            </a:r>
            <a:r>
              <a:rPr lang="fi-FI" sz="2800" dirty="0" err="1" smtClean="0"/>
              <a:t>see</a:t>
            </a:r>
            <a:r>
              <a:rPr lang="fi-FI" sz="2800" dirty="0" smtClean="0"/>
              <a:t> </a:t>
            </a:r>
            <a:r>
              <a:rPr lang="fi-FI" sz="2800" dirty="0" err="1" smtClean="0"/>
              <a:t>which</a:t>
            </a:r>
            <a:r>
              <a:rPr lang="fi-FI" sz="2800" dirty="0"/>
              <a:t> </a:t>
            </a:r>
            <a:r>
              <a:rPr lang="fi-FI" sz="2800" dirty="0" err="1" smtClean="0"/>
              <a:t>tasks</a:t>
            </a:r>
            <a:r>
              <a:rPr lang="fi-FI" sz="2800" dirty="0" smtClean="0"/>
              <a:t> </a:t>
            </a:r>
            <a:r>
              <a:rPr lang="fi-FI" sz="2800" dirty="0" err="1" smtClean="0"/>
              <a:t>lead</a:t>
            </a:r>
            <a:r>
              <a:rPr lang="fi-FI" sz="2800" dirty="0" smtClean="0"/>
              <a:t> </a:t>
            </a:r>
            <a:r>
              <a:rPr lang="fi-FI" sz="2800" dirty="0" err="1" smtClean="0"/>
              <a:t>best</a:t>
            </a:r>
            <a:r>
              <a:rPr lang="fi-FI" sz="2800" dirty="0" smtClean="0"/>
              <a:t> to </a:t>
            </a:r>
            <a:r>
              <a:rPr lang="fi-FI" sz="2800" dirty="0" err="1" smtClean="0"/>
              <a:t>dialectal</a:t>
            </a:r>
            <a:r>
              <a:rPr lang="fi-FI" sz="2800" dirty="0" smtClean="0"/>
              <a:t> </a:t>
            </a:r>
            <a:r>
              <a:rPr lang="fi-FI" sz="2800" dirty="0" err="1" smtClean="0"/>
              <a:t>speech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48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At </a:t>
            </a:r>
            <a:r>
              <a:rPr lang="fi-FI" sz="2800" dirty="0" err="1" smtClean="0"/>
              <a:t>first</a:t>
            </a:r>
            <a:r>
              <a:rPr lang="fi-FI" sz="2800" dirty="0" smtClean="0"/>
              <a:t> </a:t>
            </a:r>
            <a:r>
              <a:rPr lang="fi-FI" sz="2800" dirty="0" err="1" smtClean="0"/>
              <a:t>speech</a:t>
            </a:r>
            <a:r>
              <a:rPr lang="fi-FI" sz="2800" dirty="0" smtClean="0"/>
              <a:t> data </a:t>
            </a:r>
            <a:r>
              <a:rPr lang="fi-FI" sz="2800" dirty="0" err="1" smtClean="0"/>
              <a:t>will</a:t>
            </a:r>
            <a:r>
              <a:rPr lang="fi-FI" sz="2800" dirty="0" smtClean="0"/>
              <a:t> </a:t>
            </a:r>
            <a:r>
              <a:rPr lang="fi-FI" sz="2800" dirty="0" err="1" smtClean="0"/>
              <a:t>also</a:t>
            </a:r>
            <a:r>
              <a:rPr lang="fi-FI" sz="2800" dirty="0" smtClean="0"/>
              <a:t> </a:t>
            </a:r>
            <a:r>
              <a:rPr lang="fi-FI" sz="2800" dirty="0" err="1" smtClean="0"/>
              <a:t>be</a:t>
            </a:r>
            <a:r>
              <a:rPr lang="fi-FI" sz="2800" dirty="0" smtClean="0"/>
              <a:t> </a:t>
            </a:r>
            <a:r>
              <a:rPr lang="fi-FI" sz="2800" dirty="0" err="1" smtClean="0"/>
              <a:t>collected</a:t>
            </a:r>
            <a:r>
              <a:rPr lang="fi-FI" sz="2800" dirty="0" smtClean="0"/>
              <a:t> </a:t>
            </a:r>
            <a:r>
              <a:rPr lang="fi-FI" sz="2800" dirty="0" err="1" smtClean="0"/>
              <a:t>using</a:t>
            </a:r>
            <a:r>
              <a:rPr lang="fi-FI" sz="2800" dirty="0" smtClean="0"/>
              <a:t> </a:t>
            </a:r>
            <a:r>
              <a:rPr lang="fi-FI" sz="2800" dirty="0" err="1" smtClean="0"/>
              <a:t>traditional</a:t>
            </a:r>
            <a:r>
              <a:rPr lang="fi-FI" sz="2800" dirty="0" smtClean="0"/>
              <a:t> </a:t>
            </a:r>
            <a:r>
              <a:rPr lang="fi-FI" sz="2800" dirty="0" err="1" smtClean="0"/>
              <a:t>methods</a:t>
            </a:r>
            <a:r>
              <a:rPr lang="fi-FI" sz="2800" dirty="0" smtClean="0"/>
              <a:t> - </a:t>
            </a:r>
            <a:endParaRPr lang="fi-FI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3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 smtClean="0"/>
              <a:t>Prosody</a:t>
            </a:r>
            <a:r>
              <a:rPr lang="fi-FI" sz="4000" dirty="0" smtClean="0"/>
              <a:t> in </a:t>
            </a:r>
            <a:r>
              <a:rPr lang="fi-FI" sz="4000" dirty="0" err="1" smtClean="0"/>
              <a:t>spoken</a:t>
            </a:r>
            <a:r>
              <a:rPr lang="fi-FI" sz="4000" dirty="0" smtClean="0"/>
              <a:t> </a:t>
            </a:r>
            <a:r>
              <a:rPr lang="fi-FI" sz="4000" dirty="0" err="1" smtClean="0"/>
              <a:t>language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err="1" smtClean="0"/>
              <a:t>Prosodic</a:t>
            </a:r>
            <a:r>
              <a:rPr lang="fi-FI" sz="2800" dirty="0" smtClean="0"/>
              <a:t> </a:t>
            </a:r>
            <a:r>
              <a:rPr lang="fi-FI" sz="2800" dirty="0" err="1" smtClean="0"/>
              <a:t>features</a:t>
            </a:r>
            <a:r>
              <a:rPr lang="fi-FI" sz="2800" dirty="0" smtClean="0"/>
              <a:t> </a:t>
            </a:r>
            <a:r>
              <a:rPr lang="fi-FI" sz="2800" dirty="0" err="1" smtClean="0"/>
              <a:t>affect</a:t>
            </a:r>
            <a:r>
              <a:rPr lang="fi-FI" sz="2800" dirty="0" smtClean="0"/>
              <a:t> </a:t>
            </a:r>
            <a:r>
              <a:rPr lang="fi-FI" sz="2800" dirty="0" err="1" smtClean="0"/>
              <a:t>e.g</a:t>
            </a:r>
            <a:r>
              <a:rPr lang="fi-FI" sz="2800" dirty="0" smtClean="0"/>
              <a:t>. </a:t>
            </a:r>
            <a:r>
              <a:rPr lang="fi-FI" sz="2800" dirty="0" err="1" smtClean="0"/>
              <a:t>speech</a:t>
            </a:r>
            <a:r>
              <a:rPr lang="fi-FI" sz="2800" dirty="0" smtClean="0"/>
              <a:t> </a:t>
            </a:r>
            <a:r>
              <a:rPr lang="fi-FI" sz="2800" dirty="0" err="1" smtClean="0"/>
              <a:t>intelligibility</a:t>
            </a:r>
            <a:r>
              <a:rPr lang="fi-FI" sz="2800" dirty="0" smtClean="0"/>
              <a:t>, </a:t>
            </a:r>
            <a:r>
              <a:rPr lang="fi-FI" sz="2800" dirty="0" err="1" smtClean="0"/>
              <a:t>perception</a:t>
            </a:r>
            <a:r>
              <a:rPr lang="fi-FI" sz="2800" dirty="0" smtClean="0"/>
              <a:t> and </a:t>
            </a:r>
            <a:r>
              <a:rPr lang="fi-FI" sz="2800" dirty="0" err="1" smtClean="0"/>
              <a:t>language</a:t>
            </a:r>
            <a:r>
              <a:rPr lang="fi-FI" sz="2800" dirty="0" smtClean="0"/>
              <a:t> </a:t>
            </a:r>
            <a:r>
              <a:rPr lang="fi-FI" sz="2800" dirty="0" err="1" smtClean="0"/>
              <a:t>learning</a:t>
            </a:r>
            <a:endParaRPr lang="fi-FI" sz="2800" dirty="0" smtClean="0"/>
          </a:p>
          <a:p>
            <a:r>
              <a:rPr lang="fi-FI" sz="2800" dirty="0" err="1" smtClean="0"/>
              <a:t>There’s</a:t>
            </a:r>
            <a:r>
              <a:rPr lang="fi-FI" sz="2800" dirty="0" smtClean="0"/>
              <a:t> </a:t>
            </a:r>
            <a:r>
              <a:rPr lang="fi-FI" sz="2800" dirty="0" err="1" smtClean="0"/>
              <a:t>language</a:t>
            </a:r>
            <a:r>
              <a:rPr lang="fi-FI" sz="2800" dirty="0" smtClean="0"/>
              <a:t> </a:t>
            </a:r>
            <a:r>
              <a:rPr lang="fi-FI" sz="2800" dirty="0" err="1" smtClean="0"/>
              <a:t>specific</a:t>
            </a:r>
            <a:r>
              <a:rPr lang="fi-FI" sz="2800" dirty="0" smtClean="0"/>
              <a:t> </a:t>
            </a:r>
            <a:r>
              <a:rPr lang="fi-FI" sz="2800" dirty="0" err="1" smtClean="0"/>
              <a:t>prosodic</a:t>
            </a:r>
            <a:r>
              <a:rPr lang="fi-FI" sz="2800" dirty="0" smtClean="0"/>
              <a:t> </a:t>
            </a:r>
            <a:r>
              <a:rPr lang="fi-FI" sz="2800" dirty="0" err="1" smtClean="0"/>
              <a:t>features</a:t>
            </a:r>
            <a:r>
              <a:rPr lang="fi-FI" sz="2800" dirty="0" smtClean="0"/>
              <a:t> </a:t>
            </a:r>
            <a:r>
              <a:rPr lang="fi-FI" sz="2800" dirty="0" err="1" smtClean="0"/>
              <a:t>that</a:t>
            </a:r>
            <a:r>
              <a:rPr lang="fi-FI" sz="2800" dirty="0" smtClean="0"/>
              <a:t> </a:t>
            </a:r>
            <a:r>
              <a:rPr lang="fi-FI" sz="2800" dirty="0" err="1" smtClean="0"/>
              <a:t>can</a:t>
            </a:r>
            <a:r>
              <a:rPr lang="fi-FI" sz="2800" dirty="0" smtClean="0"/>
              <a:t> </a:t>
            </a:r>
            <a:r>
              <a:rPr lang="fi-FI" sz="2800" dirty="0" err="1" smtClean="0"/>
              <a:t>be</a:t>
            </a:r>
            <a:r>
              <a:rPr lang="fi-FI" sz="2800" dirty="0" smtClean="0"/>
              <a:t> </a:t>
            </a:r>
            <a:r>
              <a:rPr lang="fi-FI" sz="2800" dirty="0" err="1" smtClean="0"/>
              <a:t>used</a:t>
            </a:r>
            <a:r>
              <a:rPr lang="fi-FI" sz="2800" dirty="0" smtClean="0"/>
              <a:t> for </a:t>
            </a:r>
            <a:r>
              <a:rPr lang="fi-FI" sz="2800" dirty="0" err="1" smtClean="0"/>
              <a:t>identifying</a:t>
            </a:r>
            <a:r>
              <a:rPr lang="fi-FI" sz="2800" dirty="0" smtClean="0"/>
              <a:t> </a:t>
            </a:r>
            <a:r>
              <a:rPr lang="fi-FI" sz="2800" dirty="0" err="1" smtClean="0"/>
              <a:t>languages</a:t>
            </a:r>
            <a:r>
              <a:rPr lang="fi-FI" sz="2800" dirty="0" smtClean="0"/>
              <a:t> </a:t>
            </a:r>
            <a:r>
              <a:rPr lang="fi-FI" sz="2800" dirty="0" err="1" smtClean="0"/>
              <a:t>without</a:t>
            </a:r>
            <a:r>
              <a:rPr lang="fi-FI" sz="2800" dirty="0" smtClean="0"/>
              <a:t> </a:t>
            </a:r>
            <a:r>
              <a:rPr lang="fi-FI" sz="2800" dirty="0" err="1" smtClean="0"/>
              <a:t>any</a:t>
            </a:r>
            <a:r>
              <a:rPr lang="fi-FI" sz="2800" dirty="0" smtClean="0"/>
              <a:t> </a:t>
            </a:r>
            <a:r>
              <a:rPr lang="fi-FI" sz="2800" dirty="0" err="1" smtClean="0"/>
              <a:t>lexical</a:t>
            </a:r>
            <a:r>
              <a:rPr lang="fi-FI" sz="2800" dirty="0" smtClean="0"/>
              <a:t> </a:t>
            </a:r>
            <a:r>
              <a:rPr lang="fi-FI" sz="2800" dirty="0" err="1" smtClean="0"/>
              <a:t>information</a:t>
            </a:r>
            <a:r>
              <a:rPr lang="fi-FI" sz="2800" dirty="0" smtClean="0"/>
              <a:t> (</a:t>
            </a:r>
            <a:r>
              <a:rPr lang="fi-FI" sz="2800" dirty="0" err="1" smtClean="0"/>
              <a:t>e.g</a:t>
            </a:r>
            <a:r>
              <a:rPr lang="fi-FI" sz="2800" dirty="0" smtClean="0"/>
              <a:t>. </a:t>
            </a:r>
            <a:r>
              <a:rPr lang="fi-FI" sz="2800" dirty="0" err="1" smtClean="0"/>
              <a:t>Ohala</a:t>
            </a:r>
            <a:r>
              <a:rPr lang="fi-FI" sz="2800" dirty="0" smtClean="0"/>
              <a:t> &amp; Gilbert, 1981)</a:t>
            </a:r>
          </a:p>
          <a:p>
            <a:r>
              <a:rPr lang="fi-FI" sz="2800" dirty="0" err="1" smtClean="0"/>
              <a:t>Language-specific</a:t>
            </a:r>
            <a:r>
              <a:rPr lang="fi-FI" sz="2800" dirty="0" smtClean="0"/>
              <a:t> </a:t>
            </a:r>
            <a:r>
              <a:rPr lang="fi-FI" sz="2800" dirty="0" err="1" smtClean="0"/>
              <a:t>intonation</a:t>
            </a:r>
            <a:r>
              <a:rPr lang="fi-FI" sz="2800" dirty="0" smtClean="0"/>
              <a:t>, </a:t>
            </a:r>
            <a:r>
              <a:rPr lang="fi-FI" sz="2800" dirty="0" err="1" smtClean="0"/>
              <a:t>rhythm</a:t>
            </a:r>
            <a:r>
              <a:rPr lang="fi-FI" sz="2800" dirty="0" smtClean="0"/>
              <a:t> and </a:t>
            </a:r>
            <a:r>
              <a:rPr lang="fi-FI" sz="2800" dirty="0" err="1" smtClean="0"/>
              <a:t>stress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</a:t>
            </a:r>
            <a:r>
              <a:rPr lang="fi-FI" sz="2800" dirty="0" err="1" smtClean="0"/>
              <a:t>important</a:t>
            </a:r>
            <a:r>
              <a:rPr lang="fi-FI" sz="2800" dirty="0" smtClean="0"/>
              <a:t> </a:t>
            </a:r>
            <a:r>
              <a:rPr lang="fi-FI" sz="2800" dirty="0" err="1" smtClean="0"/>
              <a:t>cues</a:t>
            </a:r>
            <a:r>
              <a:rPr lang="fi-FI" sz="2800" dirty="0" smtClean="0"/>
              <a:t> </a:t>
            </a:r>
            <a:r>
              <a:rPr lang="fi-FI" sz="2800" dirty="0" err="1" smtClean="0"/>
              <a:t>when</a:t>
            </a:r>
            <a:r>
              <a:rPr lang="fi-FI" sz="2800" dirty="0" smtClean="0"/>
              <a:t> </a:t>
            </a:r>
            <a:r>
              <a:rPr lang="fi-FI" sz="2800" dirty="0" err="1" smtClean="0"/>
              <a:t>separating</a:t>
            </a:r>
            <a:r>
              <a:rPr lang="fi-FI" sz="2800" dirty="0" smtClean="0"/>
              <a:t> and </a:t>
            </a:r>
            <a:r>
              <a:rPr lang="fi-FI" sz="2800" dirty="0" err="1" smtClean="0"/>
              <a:t>identifying</a:t>
            </a:r>
            <a:r>
              <a:rPr lang="fi-FI" sz="2800" dirty="0" smtClean="0"/>
              <a:t> </a:t>
            </a:r>
            <a:r>
              <a:rPr lang="fi-FI" sz="2800" dirty="0" err="1" smtClean="0"/>
              <a:t>speech</a:t>
            </a:r>
            <a:r>
              <a:rPr lang="fi-FI" sz="2800" dirty="0" smtClean="0"/>
              <a:t> </a:t>
            </a:r>
            <a:r>
              <a:rPr lang="fi-FI" sz="2800" dirty="0" err="1" smtClean="0"/>
              <a:t>chunks</a:t>
            </a:r>
            <a:r>
              <a:rPr lang="fi-FI" sz="2800" dirty="0" smtClean="0"/>
              <a:t> (</a:t>
            </a:r>
            <a:r>
              <a:rPr lang="fi-FI" sz="2800" dirty="0" err="1" smtClean="0"/>
              <a:t>e.g</a:t>
            </a:r>
            <a:r>
              <a:rPr lang="fi-FI" sz="2800" dirty="0" smtClean="0"/>
              <a:t>. Aho, 2010)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2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/>
              <a:t>Prosody</a:t>
            </a:r>
            <a:r>
              <a:rPr lang="fi-FI" sz="4000" dirty="0"/>
              <a:t> in </a:t>
            </a:r>
            <a:r>
              <a:rPr lang="fi-FI" sz="4000" dirty="0" err="1"/>
              <a:t>spoken</a:t>
            </a:r>
            <a:r>
              <a:rPr lang="fi-FI" sz="4000" dirty="0"/>
              <a:t> </a:t>
            </a:r>
            <a:r>
              <a:rPr lang="fi-FI" sz="4000" dirty="0" err="1"/>
              <a:t>language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824536"/>
          </a:xfrm>
        </p:spPr>
        <p:txBody>
          <a:bodyPr>
            <a:normAutofit/>
          </a:bodyPr>
          <a:lstStyle/>
          <a:p>
            <a:r>
              <a:rPr lang="fi-FI" sz="2800" dirty="0" err="1" smtClean="0"/>
              <a:t>Regarding</a:t>
            </a:r>
            <a:r>
              <a:rPr lang="fi-FI" sz="2800" dirty="0" smtClean="0"/>
              <a:t> </a:t>
            </a:r>
            <a:r>
              <a:rPr lang="fi-FI" sz="2800" dirty="0" err="1" smtClean="0"/>
              <a:t>regional</a:t>
            </a:r>
            <a:r>
              <a:rPr lang="fi-FI" sz="2800" dirty="0" smtClean="0"/>
              <a:t> </a:t>
            </a:r>
            <a:r>
              <a:rPr lang="fi-FI" sz="2800" dirty="0" err="1" smtClean="0"/>
              <a:t>variation</a:t>
            </a:r>
            <a:r>
              <a:rPr lang="fi-FI" sz="2800" dirty="0"/>
              <a:t> </a:t>
            </a:r>
            <a:r>
              <a:rPr lang="fi-FI" sz="2800" dirty="0" smtClean="0"/>
              <a:t>in </a:t>
            </a:r>
            <a:r>
              <a:rPr lang="fi-FI" sz="2800" dirty="0" err="1" smtClean="0"/>
              <a:t>Finnish</a:t>
            </a:r>
            <a:r>
              <a:rPr lang="fi-FI" sz="2800" dirty="0" smtClean="0"/>
              <a:t> </a:t>
            </a:r>
            <a:r>
              <a:rPr lang="fi-FI" sz="2800" dirty="0" err="1" smtClean="0"/>
              <a:t>prosody</a:t>
            </a:r>
            <a:r>
              <a:rPr lang="fi-FI" sz="2800" dirty="0" smtClean="0"/>
              <a:t>, </a:t>
            </a:r>
            <a:r>
              <a:rPr lang="fi-FI" sz="2800" dirty="0" err="1" smtClean="0"/>
              <a:t>studies</a:t>
            </a:r>
            <a:r>
              <a:rPr lang="fi-FI" sz="2800" dirty="0" smtClean="0"/>
              <a:t> </a:t>
            </a:r>
            <a:r>
              <a:rPr lang="fi-FI" sz="2800" dirty="0" err="1" smtClean="0"/>
              <a:t>have</a:t>
            </a:r>
            <a:r>
              <a:rPr lang="fi-FI" sz="2800" dirty="0" smtClean="0"/>
              <a:t> </a:t>
            </a:r>
            <a:r>
              <a:rPr lang="fi-FI" sz="2800" dirty="0" err="1" smtClean="0"/>
              <a:t>focused</a:t>
            </a:r>
            <a:r>
              <a:rPr lang="fi-FI" sz="2800" dirty="0" smtClean="0"/>
              <a:t> </a:t>
            </a:r>
            <a:r>
              <a:rPr lang="fi-FI" sz="2800" dirty="0" err="1" smtClean="0"/>
              <a:t>mainly</a:t>
            </a:r>
            <a:r>
              <a:rPr lang="fi-FI" sz="2800" dirty="0" smtClean="0"/>
              <a:t> on </a:t>
            </a:r>
            <a:r>
              <a:rPr lang="fi-FI" sz="2800" dirty="0" err="1" smtClean="0"/>
              <a:t>phoneme</a:t>
            </a:r>
            <a:r>
              <a:rPr lang="fi-FI" sz="2800" dirty="0" smtClean="0"/>
              <a:t> </a:t>
            </a:r>
            <a:r>
              <a:rPr lang="fi-FI" sz="2800" dirty="0" err="1" smtClean="0"/>
              <a:t>length</a:t>
            </a:r>
            <a:r>
              <a:rPr lang="fi-FI" sz="2800" dirty="0" smtClean="0"/>
              <a:t> (</a:t>
            </a:r>
            <a:r>
              <a:rPr lang="fi-FI" sz="2800" dirty="0" err="1" smtClean="0"/>
              <a:t>e.g</a:t>
            </a:r>
            <a:r>
              <a:rPr lang="fi-FI" sz="2800" dirty="0" smtClean="0"/>
              <a:t>. </a:t>
            </a:r>
            <a:r>
              <a:rPr lang="fi-FI" sz="2800" dirty="0" err="1" smtClean="0"/>
              <a:t>allophonic</a:t>
            </a:r>
            <a:r>
              <a:rPr lang="fi-FI" sz="2800" dirty="0" smtClean="0"/>
              <a:t> </a:t>
            </a:r>
            <a:r>
              <a:rPr lang="fi-FI" sz="2800" dirty="0" err="1" smtClean="0"/>
              <a:t>half-long</a:t>
            </a:r>
            <a:r>
              <a:rPr lang="fi-FI" sz="2800" dirty="0" smtClean="0"/>
              <a:t> and </a:t>
            </a:r>
            <a:r>
              <a:rPr lang="fi-FI" sz="2800" dirty="0" err="1" smtClean="0"/>
              <a:t>extra-long</a:t>
            </a:r>
            <a:r>
              <a:rPr lang="fi-FI" sz="2800" dirty="0" smtClean="0"/>
              <a:t> </a:t>
            </a:r>
            <a:r>
              <a:rPr lang="fi-FI" sz="2800" dirty="0" err="1" smtClean="0"/>
              <a:t>vowels</a:t>
            </a:r>
            <a:r>
              <a:rPr lang="fi-FI" sz="2800" dirty="0" smtClean="0"/>
              <a:t>, </a:t>
            </a:r>
            <a:r>
              <a:rPr lang="fi-FI" sz="2800" dirty="0" err="1" smtClean="0"/>
              <a:t>geminate</a:t>
            </a:r>
            <a:r>
              <a:rPr lang="fi-FI" sz="2800" dirty="0" smtClean="0"/>
              <a:t>)  </a:t>
            </a:r>
            <a:r>
              <a:rPr lang="fi-FI" sz="2800" dirty="0" smtClean="0">
                <a:solidFill>
                  <a:srgbClr val="FF0000"/>
                </a:solidFill>
              </a:rPr>
              <a:t>*</a:t>
            </a:r>
            <a:r>
              <a:rPr lang="fi-FI" sz="2800" dirty="0" err="1" smtClean="0">
                <a:solidFill>
                  <a:srgbClr val="FF0000"/>
                </a:solidFill>
              </a:rPr>
              <a:t>reference</a:t>
            </a:r>
            <a:r>
              <a:rPr lang="fi-FI" sz="2800" dirty="0" smtClean="0">
                <a:solidFill>
                  <a:srgbClr val="FF0000"/>
                </a:solidFill>
              </a:rPr>
              <a:t>!</a:t>
            </a:r>
          </a:p>
          <a:p>
            <a:r>
              <a:rPr lang="fi-FI" sz="2800" dirty="0" smtClean="0"/>
              <a:t>Is </a:t>
            </a:r>
            <a:r>
              <a:rPr lang="fi-FI" sz="2800" dirty="0" err="1" smtClean="0"/>
              <a:t>there</a:t>
            </a:r>
            <a:r>
              <a:rPr lang="fi-FI" sz="2800" dirty="0" smtClean="0"/>
              <a:t> </a:t>
            </a:r>
            <a:r>
              <a:rPr lang="fi-FI" sz="2800" dirty="0" err="1" smtClean="0"/>
              <a:t>in-language</a:t>
            </a:r>
            <a:r>
              <a:rPr lang="fi-FI" sz="2800" dirty="0" smtClean="0"/>
              <a:t> </a:t>
            </a:r>
            <a:r>
              <a:rPr lang="fi-FI" sz="2800" dirty="0" err="1" smtClean="0"/>
              <a:t>variation</a:t>
            </a:r>
            <a:r>
              <a:rPr lang="fi-FI" sz="2800" dirty="0" smtClean="0"/>
              <a:t> in </a:t>
            </a:r>
            <a:r>
              <a:rPr lang="fi-FI" sz="2800" dirty="0" err="1" smtClean="0"/>
              <a:t>more</a:t>
            </a:r>
            <a:r>
              <a:rPr lang="fi-FI" sz="2800" dirty="0" smtClean="0"/>
              <a:t> </a:t>
            </a:r>
            <a:r>
              <a:rPr lang="fi-FI" sz="2800" dirty="0" err="1" smtClean="0"/>
              <a:t>prevalent</a:t>
            </a:r>
            <a:r>
              <a:rPr lang="fi-FI" sz="2800" dirty="0" smtClean="0"/>
              <a:t> </a:t>
            </a:r>
            <a:r>
              <a:rPr lang="fi-FI" sz="2800" dirty="0" err="1" smtClean="0"/>
              <a:t>features</a:t>
            </a:r>
            <a:r>
              <a:rPr lang="fi-FI" sz="2800" dirty="0"/>
              <a:t>,</a:t>
            </a:r>
            <a:r>
              <a:rPr lang="fi-FI" sz="2800" dirty="0" smtClean="0"/>
              <a:t> </a:t>
            </a:r>
            <a:r>
              <a:rPr lang="fi-FI" sz="2800" dirty="0" err="1"/>
              <a:t>l</a:t>
            </a:r>
            <a:r>
              <a:rPr lang="fi-FI" sz="2800" dirty="0" err="1" smtClean="0"/>
              <a:t>ike</a:t>
            </a:r>
            <a:r>
              <a:rPr lang="fi-FI" sz="2800" dirty="0" smtClean="0"/>
              <a:t> </a:t>
            </a:r>
            <a:r>
              <a:rPr lang="fi-FI" sz="2800" dirty="0" err="1" smtClean="0"/>
              <a:t>intonation</a:t>
            </a:r>
            <a:r>
              <a:rPr lang="fi-FI" sz="2800" dirty="0" smtClean="0"/>
              <a:t> and </a:t>
            </a:r>
            <a:r>
              <a:rPr lang="fi-FI" sz="2800" dirty="0" err="1" smtClean="0"/>
              <a:t>stress</a:t>
            </a:r>
            <a:r>
              <a:rPr lang="fi-FI" sz="2800" dirty="0" smtClean="0"/>
              <a:t> </a:t>
            </a:r>
            <a:r>
              <a:rPr lang="fi-FI" sz="2800" dirty="0" err="1" smtClean="0"/>
              <a:t>patterns</a:t>
            </a:r>
            <a:r>
              <a:rPr lang="fi-FI" sz="2800" dirty="0" smtClean="0"/>
              <a:t>?</a:t>
            </a:r>
          </a:p>
          <a:p>
            <a:r>
              <a:rPr lang="fi-FI" sz="2800" dirty="0" err="1" smtClean="0"/>
              <a:t>Could</a:t>
            </a:r>
            <a:r>
              <a:rPr lang="fi-FI" sz="2800" dirty="0" smtClean="0"/>
              <a:t> </a:t>
            </a:r>
            <a:r>
              <a:rPr lang="fi-FI" sz="2800" dirty="0" err="1" smtClean="0"/>
              <a:t>there</a:t>
            </a:r>
            <a:r>
              <a:rPr lang="fi-FI" sz="2800" dirty="0" smtClean="0"/>
              <a:t> </a:t>
            </a:r>
            <a:r>
              <a:rPr lang="fi-FI" sz="2800" dirty="0" err="1" smtClean="0"/>
              <a:t>be</a:t>
            </a:r>
            <a:r>
              <a:rPr lang="fi-FI" sz="2800" dirty="0" smtClean="0"/>
              <a:t> </a:t>
            </a:r>
            <a:r>
              <a:rPr lang="fi-FI" sz="2800" dirty="0" err="1" smtClean="0"/>
              <a:t>dialect-specific</a:t>
            </a:r>
            <a:r>
              <a:rPr lang="fi-FI" sz="2800" dirty="0" smtClean="0"/>
              <a:t> </a:t>
            </a:r>
            <a:r>
              <a:rPr lang="fi-FI" sz="2800" dirty="0" err="1" smtClean="0"/>
              <a:t>features</a:t>
            </a:r>
            <a:r>
              <a:rPr lang="fi-FI" sz="2800" dirty="0" smtClean="0"/>
              <a:t>, </a:t>
            </a:r>
            <a:r>
              <a:rPr lang="fi-FI" sz="2800" dirty="0" err="1" smtClean="0"/>
              <a:t>that</a:t>
            </a:r>
            <a:r>
              <a:rPr lang="fi-FI" sz="2800" dirty="0" smtClean="0"/>
              <a:t>  </a:t>
            </a:r>
            <a:r>
              <a:rPr lang="fi-FI" sz="2800" dirty="0" err="1" smtClean="0"/>
              <a:t>are</a:t>
            </a:r>
            <a:r>
              <a:rPr lang="fi-FI" sz="2800" dirty="0" smtClean="0"/>
              <a:t> </a:t>
            </a:r>
            <a:r>
              <a:rPr lang="fi-FI" sz="2800" dirty="0" err="1" smtClean="0"/>
              <a:t>recognizable</a:t>
            </a:r>
            <a:r>
              <a:rPr lang="fi-FI" sz="2800" dirty="0" smtClean="0"/>
              <a:t> </a:t>
            </a:r>
            <a:r>
              <a:rPr lang="fi-FI" sz="2800" dirty="0" err="1" smtClean="0"/>
              <a:t>through</a:t>
            </a:r>
            <a:r>
              <a:rPr lang="fi-FI" sz="2800" dirty="0" smtClean="0"/>
              <a:t> </a:t>
            </a:r>
            <a:r>
              <a:rPr lang="fi-FI" sz="2800" dirty="0" err="1" smtClean="0"/>
              <a:t>speech</a:t>
            </a:r>
            <a:r>
              <a:rPr lang="fi-FI" sz="2800" dirty="0" smtClean="0"/>
              <a:t> </a:t>
            </a:r>
            <a:r>
              <a:rPr lang="fi-FI" sz="2800" dirty="0" err="1" smtClean="0"/>
              <a:t>prosody</a:t>
            </a:r>
            <a:r>
              <a:rPr lang="fi-FI" sz="2800" dirty="0" smtClean="0"/>
              <a:t>?</a:t>
            </a:r>
          </a:p>
          <a:p>
            <a:r>
              <a:rPr lang="fi-FI" sz="2800" dirty="0" smtClean="0"/>
              <a:t>How </a:t>
            </a:r>
            <a:r>
              <a:rPr lang="fi-FI" sz="2800" dirty="0" err="1" smtClean="0"/>
              <a:t>could</a:t>
            </a:r>
            <a:r>
              <a:rPr lang="fi-FI" sz="2800" dirty="0" smtClean="0"/>
              <a:t> </a:t>
            </a:r>
            <a:r>
              <a:rPr lang="fi-FI" sz="2800" dirty="0" err="1" smtClean="0"/>
              <a:t>this</a:t>
            </a:r>
            <a:r>
              <a:rPr lang="fi-FI" sz="2800" dirty="0" smtClean="0"/>
              <a:t> </a:t>
            </a:r>
            <a:r>
              <a:rPr lang="fi-FI" sz="2800" dirty="0" err="1" smtClean="0"/>
              <a:t>be</a:t>
            </a:r>
            <a:r>
              <a:rPr lang="fi-FI" sz="2800" dirty="0" smtClean="0"/>
              <a:t> </a:t>
            </a:r>
            <a:r>
              <a:rPr lang="fi-FI" sz="2800" dirty="0" err="1" smtClean="0"/>
              <a:t>studied</a:t>
            </a:r>
            <a:r>
              <a:rPr lang="fi-FI" sz="2800" dirty="0" smtClean="0"/>
              <a:t>?</a:t>
            </a:r>
          </a:p>
          <a:p>
            <a:endParaRPr lang="fi-FI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67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2</a:t>
            </a:fld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12079"/>
            <a:ext cx="2452794" cy="4215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96952"/>
            <a:ext cx="2210061" cy="1218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90" y="1512079"/>
            <a:ext cx="2457477" cy="4215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978" y="188640"/>
            <a:ext cx="7713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 err="1">
                <a:latin typeface="+mj-lt"/>
              </a:rPr>
              <a:t>Regional</a:t>
            </a:r>
            <a:r>
              <a:rPr lang="fi-FI" sz="4000" dirty="0">
                <a:latin typeface="+mj-lt"/>
              </a:rPr>
              <a:t> and social </a:t>
            </a:r>
            <a:r>
              <a:rPr lang="fi-FI" sz="4000" dirty="0" err="1">
                <a:latin typeface="+mj-lt"/>
              </a:rPr>
              <a:t>variation</a:t>
            </a:r>
            <a:r>
              <a:rPr lang="fi-FI" sz="4000" dirty="0">
                <a:latin typeface="+mj-lt"/>
              </a:rPr>
              <a:t> of </a:t>
            </a:r>
            <a:r>
              <a:rPr lang="fi-FI" sz="4000" dirty="0" err="1">
                <a:latin typeface="+mj-lt"/>
              </a:rPr>
              <a:t>Finnish</a:t>
            </a:r>
            <a:r>
              <a:rPr lang="fi-FI" sz="4000" dirty="0">
                <a:latin typeface="+mj-lt"/>
              </a:rPr>
              <a:t> </a:t>
            </a:r>
            <a:r>
              <a:rPr lang="fi-FI" sz="4000" dirty="0" err="1">
                <a:latin typeface="+mj-lt"/>
              </a:rPr>
              <a:t>prosody</a:t>
            </a:r>
            <a:endParaRPr lang="fi-FI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41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 err="1" smtClean="0"/>
              <a:t>Delexicalization</a:t>
            </a:r>
            <a:r>
              <a:rPr lang="fi-FI" sz="4000" dirty="0" smtClean="0"/>
              <a:t> as a </a:t>
            </a:r>
            <a:r>
              <a:rPr lang="fi-FI" sz="4000" dirty="0" err="1" smtClean="0"/>
              <a:t>prosody</a:t>
            </a:r>
            <a:r>
              <a:rPr lang="fi-FI" sz="4000" dirty="0" smtClean="0"/>
              <a:t> </a:t>
            </a:r>
            <a:r>
              <a:rPr lang="fi-FI" sz="4000" dirty="0" err="1" smtClean="0"/>
              <a:t>research</a:t>
            </a:r>
            <a:r>
              <a:rPr lang="fi-FI" sz="4000" dirty="0" smtClean="0"/>
              <a:t> </a:t>
            </a:r>
            <a:r>
              <a:rPr lang="fi-FI" sz="4000" dirty="0" err="1" smtClean="0"/>
              <a:t>tool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err="1" smtClean="0"/>
              <a:t>Listeners</a:t>
            </a:r>
            <a:r>
              <a:rPr lang="fi-FI" sz="2800" dirty="0" smtClean="0"/>
              <a:t> </a:t>
            </a:r>
            <a:r>
              <a:rPr lang="fi-FI" sz="2800" dirty="0" err="1"/>
              <a:t>use</a:t>
            </a:r>
            <a:r>
              <a:rPr lang="fi-FI" sz="2800" dirty="0"/>
              <a:t> </a:t>
            </a:r>
            <a:r>
              <a:rPr lang="fi-FI" sz="2800" dirty="0" err="1"/>
              <a:t>lexical</a:t>
            </a:r>
            <a:r>
              <a:rPr lang="fi-FI" sz="2800" dirty="0"/>
              <a:t> and </a:t>
            </a:r>
            <a:r>
              <a:rPr lang="fi-FI" sz="2800" dirty="0" err="1"/>
              <a:t>grammatical</a:t>
            </a:r>
            <a:r>
              <a:rPr lang="fi-FI" sz="2800" dirty="0"/>
              <a:t> </a:t>
            </a:r>
            <a:r>
              <a:rPr lang="fi-FI" sz="2800" dirty="0" err="1"/>
              <a:t>information</a:t>
            </a:r>
            <a:r>
              <a:rPr lang="fi-FI" sz="2800" dirty="0"/>
              <a:t> in </a:t>
            </a:r>
            <a:r>
              <a:rPr lang="fi-FI" sz="2800" dirty="0" err="1"/>
              <a:t>decoding</a:t>
            </a:r>
            <a:r>
              <a:rPr lang="fi-FI" sz="2800" dirty="0"/>
              <a:t> </a:t>
            </a:r>
            <a:r>
              <a:rPr lang="fi-FI" sz="2800" dirty="0" err="1"/>
              <a:t>prosody</a:t>
            </a:r>
            <a:r>
              <a:rPr lang="fi-FI" sz="2800" dirty="0"/>
              <a:t> </a:t>
            </a:r>
            <a:r>
              <a:rPr lang="fi-FI" sz="2800" dirty="0" err="1"/>
              <a:t>related</a:t>
            </a:r>
            <a:r>
              <a:rPr lang="fi-FI" sz="2800" dirty="0"/>
              <a:t> </a:t>
            </a:r>
            <a:r>
              <a:rPr lang="fi-FI" sz="2800" dirty="0" err="1"/>
              <a:t>phenomena</a:t>
            </a:r>
            <a:r>
              <a:rPr lang="fi-FI" sz="2800" dirty="0"/>
              <a:t> in </a:t>
            </a:r>
            <a:r>
              <a:rPr lang="fi-FI" sz="2800" dirty="0" err="1"/>
              <a:t>speech</a:t>
            </a:r>
            <a:r>
              <a:rPr lang="fi-FI" sz="2800" dirty="0"/>
              <a:t> </a:t>
            </a:r>
            <a:r>
              <a:rPr lang="fi-FI" sz="2800" dirty="0" err="1"/>
              <a:t>utterances</a:t>
            </a:r>
            <a:endParaRPr lang="fi-FI" sz="2800" dirty="0"/>
          </a:p>
          <a:p>
            <a:r>
              <a:rPr lang="fi-FI" sz="2800" dirty="0" err="1" smtClean="0"/>
              <a:t>Delexicalization</a:t>
            </a:r>
            <a:r>
              <a:rPr lang="fi-FI" sz="2800" dirty="0" smtClean="0"/>
              <a:t> </a:t>
            </a:r>
            <a:r>
              <a:rPr lang="fi-FI" sz="2800" dirty="0" err="1" smtClean="0"/>
              <a:t>aims</a:t>
            </a:r>
            <a:r>
              <a:rPr lang="fi-FI" sz="2800" dirty="0" smtClean="0"/>
              <a:t> to </a:t>
            </a:r>
            <a:r>
              <a:rPr lang="fi-FI" sz="2800" dirty="0" err="1" smtClean="0"/>
              <a:t>produce</a:t>
            </a:r>
            <a:r>
              <a:rPr lang="fi-FI" sz="2800" dirty="0" smtClean="0"/>
              <a:t> a </a:t>
            </a:r>
            <a:r>
              <a:rPr lang="fi-FI" sz="2800" dirty="0" err="1" smtClean="0"/>
              <a:t>signal</a:t>
            </a:r>
            <a:r>
              <a:rPr lang="fi-FI" sz="2800" dirty="0"/>
              <a:t> </a:t>
            </a:r>
            <a:r>
              <a:rPr lang="fi-FI" sz="2800" dirty="0" smtClean="0"/>
              <a:t>in </a:t>
            </a:r>
            <a:r>
              <a:rPr lang="fi-FI" sz="2800" dirty="0" err="1" smtClean="0"/>
              <a:t>which</a:t>
            </a:r>
            <a:r>
              <a:rPr lang="fi-FI" sz="2800" dirty="0" smtClean="0"/>
              <a:t> </a:t>
            </a:r>
            <a:r>
              <a:rPr lang="fi-FI" sz="2800" dirty="0" err="1" smtClean="0"/>
              <a:t>lexical</a:t>
            </a:r>
            <a:r>
              <a:rPr lang="fi-FI" sz="2800" dirty="0" smtClean="0"/>
              <a:t> </a:t>
            </a:r>
            <a:r>
              <a:rPr lang="fi-FI" sz="2800" dirty="0" err="1" smtClean="0"/>
              <a:t>or</a:t>
            </a:r>
            <a:r>
              <a:rPr lang="fi-FI" sz="2800" dirty="0" smtClean="0"/>
              <a:t> </a:t>
            </a:r>
            <a:r>
              <a:rPr lang="fi-FI" sz="2800" dirty="0" err="1" smtClean="0"/>
              <a:t>segmental</a:t>
            </a:r>
            <a:r>
              <a:rPr lang="fi-FI" sz="2800" dirty="0" smtClean="0"/>
              <a:t> </a:t>
            </a:r>
            <a:r>
              <a:rPr lang="fi-FI" sz="2800" dirty="0" err="1" smtClean="0"/>
              <a:t>information</a:t>
            </a:r>
            <a:r>
              <a:rPr lang="fi-FI" sz="2800" dirty="0" smtClean="0"/>
              <a:t> </a:t>
            </a:r>
            <a:r>
              <a:rPr lang="fi-FI" sz="2800" dirty="0" err="1" smtClean="0"/>
              <a:t>has</a:t>
            </a:r>
            <a:r>
              <a:rPr lang="fi-FI" sz="2800" dirty="0" smtClean="0"/>
              <a:t> </a:t>
            </a:r>
            <a:r>
              <a:rPr lang="fi-FI" sz="2800" dirty="0" err="1" smtClean="0"/>
              <a:t>been</a:t>
            </a:r>
            <a:r>
              <a:rPr lang="fi-FI" sz="2800" dirty="0" smtClean="0"/>
              <a:t> </a:t>
            </a:r>
            <a:r>
              <a:rPr lang="fi-FI" sz="2800" dirty="0" err="1" smtClean="0"/>
              <a:t>removed</a:t>
            </a:r>
            <a:r>
              <a:rPr lang="fi-FI" sz="2800" dirty="0" smtClean="0"/>
              <a:t>, </a:t>
            </a:r>
            <a:r>
              <a:rPr lang="fi-FI" sz="2800" dirty="0" err="1" smtClean="0"/>
              <a:t>but</a:t>
            </a:r>
            <a:r>
              <a:rPr lang="fi-FI" sz="2800" dirty="0" smtClean="0"/>
              <a:t> </a:t>
            </a:r>
            <a:r>
              <a:rPr lang="fi-FI" sz="2800" dirty="0" err="1" smtClean="0"/>
              <a:t>prosodic</a:t>
            </a:r>
            <a:r>
              <a:rPr lang="fi-FI" sz="2800" dirty="0" smtClean="0"/>
              <a:t> </a:t>
            </a:r>
            <a:r>
              <a:rPr lang="fi-FI" sz="2800" dirty="0" err="1" smtClean="0"/>
              <a:t>features</a:t>
            </a:r>
            <a:r>
              <a:rPr lang="fi-FI" sz="2800" dirty="0" smtClean="0"/>
              <a:t> </a:t>
            </a:r>
            <a:r>
              <a:rPr lang="fi-FI" sz="2800" dirty="0" err="1" smtClean="0"/>
              <a:t>remain</a:t>
            </a:r>
            <a:endParaRPr lang="fi-FI" sz="2800" dirty="0" smtClean="0"/>
          </a:p>
          <a:p>
            <a:r>
              <a:rPr lang="fi-FI" sz="2800" dirty="0" smtClean="0"/>
              <a:t>Method is </a:t>
            </a:r>
            <a:r>
              <a:rPr lang="fi-FI" sz="2800" dirty="0" err="1" smtClean="0"/>
              <a:t>used</a:t>
            </a:r>
            <a:r>
              <a:rPr lang="fi-FI" sz="2800" dirty="0" smtClean="0"/>
              <a:t> in </a:t>
            </a:r>
            <a:r>
              <a:rPr lang="fi-FI" sz="2800" dirty="0" err="1" smtClean="0"/>
              <a:t>studying</a:t>
            </a:r>
            <a:r>
              <a:rPr lang="fi-FI" sz="2800" dirty="0" smtClean="0"/>
              <a:t> the </a:t>
            </a:r>
            <a:r>
              <a:rPr lang="fi-FI" sz="2800" dirty="0" err="1" smtClean="0"/>
              <a:t>effects</a:t>
            </a:r>
            <a:r>
              <a:rPr lang="fi-FI" sz="2800" dirty="0" smtClean="0"/>
              <a:t> </a:t>
            </a:r>
            <a:r>
              <a:rPr lang="fi-FI" sz="2800" dirty="0" err="1" smtClean="0"/>
              <a:t>or</a:t>
            </a:r>
            <a:r>
              <a:rPr lang="fi-FI" sz="2800" dirty="0" smtClean="0"/>
              <a:t> </a:t>
            </a:r>
            <a:r>
              <a:rPr lang="fi-FI" sz="2800" dirty="0" err="1" smtClean="0"/>
              <a:t>perception</a:t>
            </a:r>
            <a:r>
              <a:rPr lang="fi-FI" sz="2800" dirty="0" smtClean="0"/>
              <a:t> of </a:t>
            </a:r>
            <a:r>
              <a:rPr lang="fi-FI" sz="2800" dirty="0" err="1" smtClean="0"/>
              <a:t>prosodic</a:t>
            </a:r>
            <a:r>
              <a:rPr lang="fi-FI" sz="2800" dirty="0" smtClean="0"/>
              <a:t> </a:t>
            </a:r>
            <a:r>
              <a:rPr lang="fi-FI" sz="2800" dirty="0" err="1" smtClean="0"/>
              <a:t>features</a:t>
            </a:r>
            <a:r>
              <a:rPr lang="fi-FI" sz="2800" dirty="0" smtClean="0"/>
              <a:t>, </a:t>
            </a:r>
            <a:r>
              <a:rPr lang="fi-FI" sz="2800" dirty="0" err="1" smtClean="0"/>
              <a:t>e.g</a:t>
            </a:r>
            <a:r>
              <a:rPr lang="fi-FI" sz="2800" dirty="0" smtClean="0"/>
              <a:t>. </a:t>
            </a:r>
            <a:r>
              <a:rPr lang="fi-FI" sz="2800" dirty="0" err="1" smtClean="0"/>
              <a:t>language</a:t>
            </a:r>
            <a:r>
              <a:rPr lang="fi-FI" sz="2800" dirty="0" smtClean="0"/>
              <a:t> </a:t>
            </a:r>
            <a:r>
              <a:rPr lang="fi-FI" sz="2800" dirty="0" err="1" smtClean="0"/>
              <a:t>identification</a:t>
            </a:r>
            <a:r>
              <a:rPr lang="fi-FI" sz="2800" dirty="0" smtClean="0"/>
              <a:t> </a:t>
            </a:r>
            <a:r>
              <a:rPr lang="fi-FI" sz="2800" dirty="0" err="1" smtClean="0"/>
              <a:t>or</a:t>
            </a:r>
            <a:r>
              <a:rPr lang="fi-FI" sz="2800" dirty="0" smtClean="0"/>
              <a:t> </a:t>
            </a:r>
            <a:r>
              <a:rPr lang="fi-FI" sz="2800" dirty="0" err="1" smtClean="0"/>
              <a:t>prominence</a:t>
            </a:r>
            <a:r>
              <a:rPr lang="fi-FI" sz="2800" dirty="0" smtClean="0"/>
              <a:t> </a:t>
            </a:r>
            <a:r>
              <a:rPr lang="fi-FI" sz="2800" dirty="0" err="1" smtClean="0"/>
              <a:t>perception</a:t>
            </a:r>
            <a:r>
              <a:rPr lang="fi-FI" sz="2800" dirty="0" smtClean="0"/>
              <a:t> </a:t>
            </a:r>
          </a:p>
          <a:p>
            <a:endParaRPr lang="fi-FI" sz="2800" dirty="0" smtClean="0"/>
          </a:p>
          <a:p>
            <a:endParaRPr lang="fi-FI" sz="2800" dirty="0" smtClean="0"/>
          </a:p>
          <a:p>
            <a:endParaRPr lang="fi-FI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75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 err="1"/>
              <a:t>Delexicalization</a:t>
            </a:r>
            <a:r>
              <a:rPr lang="fi-FI" sz="4000" dirty="0"/>
              <a:t> as a </a:t>
            </a:r>
            <a:r>
              <a:rPr lang="fi-FI" sz="4000" dirty="0" err="1"/>
              <a:t>prosody</a:t>
            </a:r>
            <a:r>
              <a:rPr lang="fi-FI" sz="4000" dirty="0"/>
              <a:t> </a:t>
            </a:r>
            <a:r>
              <a:rPr lang="fi-FI" sz="4000" dirty="0" err="1"/>
              <a:t>research</a:t>
            </a:r>
            <a:r>
              <a:rPr lang="fi-FI" sz="4000" dirty="0"/>
              <a:t> </a:t>
            </a:r>
            <a:r>
              <a:rPr lang="fi-FI" sz="4000" dirty="0" err="1"/>
              <a:t>tool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err="1" smtClean="0"/>
              <a:t>Earlier</a:t>
            </a:r>
            <a:r>
              <a:rPr lang="fi-FI" sz="2800" dirty="0" smtClean="0"/>
              <a:t> </a:t>
            </a:r>
            <a:r>
              <a:rPr lang="fi-FI" sz="2800" dirty="0" err="1" smtClean="0"/>
              <a:t>studies</a:t>
            </a:r>
            <a:r>
              <a:rPr lang="fi-FI" sz="2800" dirty="0" smtClean="0"/>
              <a:t> </a:t>
            </a:r>
            <a:r>
              <a:rPr lang="fi-FI" sz="2800" dirty="0" err="1" smtClean="0"/>
              <a:t>have</a:t>
            </a:r>
            <a:r>
              <a:rPr lang="fi-FI" sz="2800" dirty="0" smtClean="0"/>
              <a:t> </a:t>
            </a:r>
            <a:r>
              <a:rPr lang="fi-FI" sz="2800" dirty="0" err="1" smtClean="0"/>
              <a:t>used</a:t>
            </a:r>
            <a:r>
              <a:rPr lang="fi-FI" sz="2800" dirty="0" smtClean="0"/>
              <a:t> </a:t>
            </a:r>
            <a:r>
              <a:rPr lang="fi-FI" sz="2800" dirty="0" err="1" smtClean="0"/>
              <a:t>e.g</a:t>
            </a:r>
            <a:r>
              <a:rPr lang="fi-FI" sz="2800" dirty="0" smtClean="0"/>
              <a:t>. </a:t>
            </a:r>
            <a:r>
              <a:rPr lang="fi-FI" sz="2800" dirty="0" err="1" smtClean="0"/>
              <a:t>low</a:t>
            </a:r>
            <a:r>
              <a:rPr lang="fi-FI" sz="2800" dirty="0" smtClean="0"/>
              <a:t> </a:t>
            </a:r>
            <a:r>
              <a:rPr lang="fi-FI" sz="2800" dirty="0" err="1" smtClean="0"/>
              <a:t>pass</a:t>
            </a:r>
            <a:r>
              <a:rPr lang="fi-FI" sz="2800" dirty="0" smtClean="0"/>
              <a:t> </a:t>
            </a:r>
            <a:r>
              <a:rPr lang="fi-FI" sz="2800" dirty="0" err="1" smtClean="0"/>
              <a:t>filtered</a:t>
            </a:r>
            <a:r>
              <a:rPr lang="fi-FI" sz="2800" dirty="0" smtClean="0"/>
              <a:t> </a:t>
            </a:r>
            <a:r>
              <a:rPr lang="fi-FI" sz="2800" dirty="0" err="1" smtClean="0"/>
              <a:t>speech</a:t>
            </a:r>
            <a:r>
              <a:rPr lang="fi-FI" sz="2800" dirty="0"/>
              <a:t> </a:t>
            </a:r>
            <a:r>
              <a:rPr lang="fi-FI" sz="2800" dirty="0" smtClean="0"/>
              <a:t>and </a:t>
            </a:r>
            <a:r>
              <a:rPr lang="fi-FI" sz="2800" dirty="0" err="1" smtClean="0"/>
              <a:t>different</a:t>
            </a:r>
            <a:r>
              <a:rPr lang="fi-FI" sz="2800" dirty="0" smtClean="0"/>
              <a:t> </a:t>
            </a:r>
            <a:r>
              <a:rPr lang="fi-FI" sz="2800" dirty="0" err="1" smtClean="0"/>
              <a:t>signal</a:t>
            </a:r>
            <a:r>
              <a:rPr lang="fi-FI" sz="2800" dirty="0" smtClean="0"/>
              <a:t> </a:t>
            </a:r>
            <a:r>
              <a:rPr lang="fi-FI" sz="2800" dirty="0" err="1" smtClean="0"/>
              <a:t>generator</a:t>
            </a:r>
            <a:r>
              <a:rPr lang="fi-FI" sz="2800" dirty="0" smtClean="0"/>
              <a:t> </a:t>
            </a:r>
            <a:r>
              <a:rPr lang="fi-FI" sz="2800" dirty="0" err="1" smtClean="0"/>
              <a:t>techniques</a:t>
            </a:r>
            <a:r>
              <a:rPr lang="fi-FI" sz="2800" dirty="0" smtClean="0"/>
              <a:t>, </a:t>
            </a:r>
            <a:r>
              <a:rPr lang="fi-FI" sz="2800" dirty="0" err="1" smtClean="0"/>
              <a:t>where</a:t>
            </a:r>
            <a:r>
              <a:rPr lang="fi-FI" sz="2800" dirty="0" smtClean="0"/>
              <a:t> the F0 and </a:t>
            </a:r>
            <a:r>
              <a:rPr lang="fi-FI" sz="2800" dirty="0" err="1" smtClean="0"/>
              <a:t>amplitude</a:t>
            </a:r>
            <a:r>
              <a:rPr lang="fi-FI" sz="2800" dirty="0" smtClean="0"/>
              <a:t> </a:t>
            </a:r>
            <a:r>
              <a:rPr lang="fi-FI" sz="2800" dirty="0" err="1" smtClean="0"/>
              <a:t>have</a:t>
            </a:r>
            <a:r>
              <a:rPr lang="fi-FI" sz="2800" dirty="0" smtClean="0"/>
              <a:t> </a:t>
            </a:r>
            <a:r>
              <a:rPr lang="fi-FI" sz="2800" dirty="0" err="1" smtClean="0"/>
              <a:t>been</a:t>
            </a:r>
            <a:r>
              <a:rPr lang="fi-FI" sz="2800" dirty="0" smtClean="0"/>
              <a:t> </a:t>
            </a:r>
            <a:r>
              <a:rPr lang="fi-FI" sz="2800" dirty="0" err="1" smtClean="0"/>
              <a:t>extracted</a:t>
            </a:r>
            <a:r>
              <a:rPr lang="fi-FI" sz="2800" dirty="0" smtClean="0"/>
              <a:t> </a:t>
            </a:r>
            <a:r>
              <a:rPr lang="fi-FI" sz="2800" dirty="0" err="1" smtClean="0"/>
              <a:t>from</a:t>
            </a:r>
            <a:r>
              <a:rPr lang="fi-FI" sz="2800" dirty="0" smtClean="0"/>
              <a:t> </a:t>
            </a:r>
            <a:r>
              <a:rPr lang="fi-FI" sz="2800" dirty="0" err="1" smtClean="0"/>
              <a:t>original</a:t>
            </a:r>
            <a:r>
              <a:rPr lang="fi-FI" sz="2800" dirty="0" smtClean="0"/>
              <a:t> </a:t>
            </a:r>
            <a:r>
              <a:rPr lang="fi-FI" sz="2800" dirty="0" err="1" smtClean="0"/>
              <a:t>speech</a:t>
            </a:r>
            <a:r>
              <a:rPr lang="fi-FI" sz="2800" dirty="0" smtClean="0"/>
              <a:t> </a:t>
            </a:r>
            <a:r>
              <a:rPr lang="fi-FI" sz="2800" dirty="0" err="1" smtClean="0"/>
              <a:t>sounds</a:t>
            </a:r>
            <a:r>
              <a:rPr lang="fi-FI" sz="2800" dirty="0" smtClean="0"/>
              <a:t> and </a:t>
            </a:r>
            <a:r>
              <a:rPr lang="fi-FI" sz="2800" dirty="0" err="1" smtClean="0"/>
              <a:t>added</a:t>
            </a:r>
            <a:r>
              <a:rPr lang="fi-FI" sz="2800" dirty="0" smtClean="0"/>
              <a:t> to a </a:t>
            </a:r>
            <a:r>
              <a:rPr lang="fi-FI" sz="2800" dirty="0" err="1" smtClean="0"/>
              <a:t>synthesized</a:t>
            </a:r>
            <a:r>
              <a:rPr lang="fi-FI" sz="2800" dirty="0" smtClean="0"/>
              <a:t> ”</a:t>
            </a:r>
            <a:r>
              <a:rPr lang="fi-FI" sz="2800" dirty="0" err="1" smtClean="0"/>
              <a:t>buzz</a:t>
            </a:r>
            <a:r>
              <a:rPr lang="fi-FI" sz="2800" dirty="0" smtClean="0"/>
              <a:t>” (</a:t>
            </a:r>
            <a:r>
              <a:rPr lang="fi-FI" sz="2800" dirty="0" err="1" smtClean="0"/>
              <a:t>see</a:t>
            </a:r>
            <a:r>
              <a:rPr lang="fi-FI" sz="2800" dirty="0" smtClean="0"/>
              <a:t> </a:t>
            </a:r>
            <a:r>
              <a:rPr lang="fi-FI" sz="2800" dirty="0" err="1" smtClean="0"/>
              <a:t>e.g</a:t>
            </a:r>
            <a:r>
              <a:rPr lang="fi-FI" sz="2800" dirty="0" smtClean="0"/>
              <a:t>. </a:t>
            </a:r>
            <a:r>
              <a:rPr lang="fi-FI" sz="2800" dirty="0" err="1" smtClean="0"/>
              <a:t>Ohala</a:t>
            </a:r>
            <a:r>
              <a:rPr lang="fi-FI" sz="2800" dirty="0" smtClean="0"/>
              <a:t> &amp; Gilbert, 1981)</a:t>
            </a:r>
          </a:p>
          <a:p>
            <a:r>
              <a:rPr lang="fi-FI" sz="2800" dirty="0" err="1" smtClean="0"/>
              <a:t>These</a:t>
            </a:r>
            <a:r>
              <a:rPr lang="fi-FI" sz="2800" dirty="0" smtClean="0"/>
              <a:t> </a:t>
            </a:r>
            <a:r>
              <a:rPr lang="fi-FI" sz="2800" dirty="0" err="1" smtClean="0"/>
              <a:t>generated</a:t>
            </a:r>
            <a:r>
              <a:rPr lang="fi-FI" sz="2800" dirty="0" smtClean="0"/>
              <a:t> </a:t>
            </a:r>
            <a:r>
              <a:rPr lang="fi-FI" sz="2800" dirty="0" err="1" smtClean="0"/>
              <a:t>signals</a:t>
            </a:r>
            <a:r>
              <a:rPr lang="fi-FI" sz="2800" dirty="0" smtClean="0"/>
              <a:t> </a:t>
            </a:r>
            <a:r>
              <a:rPr lang="fi-FI" sz="2800" dirty="0" err="1" smtClean="0"/>
              <a:t>might</a:t>
            </a:r>
            <a:r>
              <a:rPr lang="fi-FI" sz="2800" dirty="0" smtClean="0"/>
              <a:t> </a:t>
            </a:r>
            <a:r>
              <a:rPr lang="fi-FI" sz="2800" dirty="0" err="1" smtClean="0"/>
              <a:t>be</a:t>
            </a:r>
            <a:r>
              <a:rPr lang="fi-FI" sz="2800" dirty="0" smtClean="0"/>
              <a:t> </a:t>
            </a:r>
            <a:r>
              <a:rPr lang="fi-FI" sz="2800" dirty="0" err="1" smtClean="0"/>
              <a:t>hard</a:t>
            </a:r>
            <a:r>
              <a:rPr lang="fi-FI" sz="2800" dirty="0" smtClean="0"/>
              <a:t> to </a:t>
            </a:r>
            <a:r>
              <a:rPr lang="fi-FI" sz="2800" dirty="0" err="1" smtClean="0"/>
              <a:t>associate</a:t>
            </a:r>
            <a:r>
              <a:rPr lang="fi-FI" sz="2800" dirty="0" smtClean="0"/>
              <a:t> to </a:t>
            </a:r>
            <a:r>
              <a:rPr lang="fi-FI" sz="2800" dirty="0" err="1" smtClean="0"/>
              <a:t>natural</a:t>
            </a:r>
            <a:r>
              <a:rPr lang="fi-FI" sz="2800" dirty="0" smtClean="0"/>
              <a:t> </a:t>
            </a:r>
            <a:r>
              <a:rPr lang="fi-FI" sz="2800" dirty="0" err="1" smtClean="0"/>
              <a:t>speech</a:t>
            </a:r>
            <a:endParaRPr lang="fi-FI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39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000" dirty="0" err="1"/>
              <a:t>Delexicalization</a:t>
            </a:r>
            <a:r>
              <a:rPr lang="fi-FI" sz="4000" dirty="0"/>
              <a:t> as a </a:t>
            </a:r>
            <a:r>
              <a:rPr lang="fi-FI" sz="4000" dirty="0" err="1"/>
              <a:t>prosody</a:t>
            </a:r>
            <a:r>
              <a:rPr lang="fi-FI" sz="4000" dirty="0"/>
              <a:t> </a:t>
            </a:r>
            <a:r>
              <a:rPr lang="fi-FI" sz="4000" dirty="0" err="1"/>
              <a:t>research</a:t>
            </a:r>
            <a:r>
              <a:rPr lang="fi-FI" sz="4000" dirty="0"/>
              <a:t> </a:t>
            </a:r>
            <a:r>
              <a:rPr lang="fi-FI" sz="4000" dirty="0" err="1"/>
              <a:t>tool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fi-FI" sz="2800" dirty="0" smtClean="0"/>
              <a:t>A new </a:t>
            </a:r>
            <a:r>
              <a:rPr lang="fi-FI" sz="2800" dirty="0" err="1"/>
              <a:t>method</a:t>
            </a:r>
            <a:r>
              <a:rPr lang="fi-FI" sz="2800" dirty="0"/>
              <a:t> is </a:t>
            </a:r>
            <a:r>
              <a:rPr lang="fi-FI" sz="2800" dirty="0" err="1"/>
              <a:t>based</a:t>
            </a:r>
            <a:r>
              <a:rPr lang="fi-FI" sz="2800" dirty="0"/>
              <a:t> on </a:t>
            </a:r>
            <a:r>
              <a:rPr lang="fi-FI" sz="2800" dirty="0" err="1"/>
              <a:t>glottal</a:t>
            </a:r>
            <a:r>
              <a:rPr lang="fi-FI" sz="2800" dirty="0"/>
              <a:t> </a:t>
            </a:r>
            <a:r>
              <a:rPr lang="fi-FI" sz="2800" dirty="0" err="1"/>
              <a:t>excited</a:t>
            </a:r>
            <a:r>
              <a:rPr lang="fi-FI" sz="2800" dirty="0"/>
              <a:t> </a:t>
            </a:r>
            <a:r>
              <a:rPr lang="fi-FI" sz="2800" dirty="0" err="1"/>
              <a:t>parametric</a:t>
            </a:r>
            <a:r>
              <a:rPr lang="fi-FI" sz="2800" dirty="0"/>
              <a:t> </a:t>
            </a:r>
            <a:r>
              <a:rPr lang="fi-FI" sz="2800" dirty="0" err="1"/>
              <a:t>speech</a:t>
            </a:r>
            <a:r>
              <a:rPr lang="fi-FI" sz="2800" dirty="0"/>
              <a:t> </a:t>
            </a:r>
            <a:r>
              <a:rPr lang="fi-FI" sz="2800" dirty="0" err="1"/>
              <a:t>synthesis</a:t>
            </a:r>
            <a:r>
              <a:rPr lang="fi-FI" sz="2800" dirty="0"/>
              <a:t> </a:t>
            </a:r>
            <a:r>
              <a:rPr lang="fi-FI" sz="2800" dirty="0" err="1" smtClean="0"/>
              <a:t>scheme</a:t>
            </a:r>
            <a:r>
              <a:rPr lang="fi-FI" sz="2800" dirty="0" smtClean="0"/>
              <a:t> (Vainio et al., 2009)</a:t>
            </a:r>
            <a:endParaRPr lang="fi-FI" sz="2800" dirty="0"/>
          </a:p>
          <a:p>
            <a:r>
              <a:rPr lang="fi-FI" sz="2800" dirty="0" err="1"/>
              <a:t>Uses</a:t>
            </a:r>
            <a:r>
              <a:rPr lang="fi-FI" sz="2800" dirty="0"/>
              <a:t> </a:t>
            </a:r>
            <a:r>
              <a:rPr lang="fi-FI" sz="2800" dirty="0" err="1"/>
              <a:t>glottal</a:t>
            </a:r>
            <a:r>
              <a:rPr lang="fi-FI" sz="2800" dirty="0"/>
              <a:t> </a:t>
            </a:r>
            <a:r>
              <a:rPr lang="fi-FI" sz="2800" dirty="0" err="1"/>
              <a:t>inverse</a:t>
            </a:r>
            <a:r>
              <a:rPr lang="fi-FI" sz="2800" dirty="0"/>
              <a:t> </a:t>
            </a:r>
            <a:r>
              <a:rPr lang="fi-FI" sz="2800" dirty="0" err="1"/>
              <a:t>filtering</a:t>
            </a:r>
            <a:r>
              <a:rPr lang="fi-FI" sz="2800" dirty="0"/>
              <a:t> to </a:t>
            </a:r>
            <a:r>
              <a:rPr lang="fi-FI" sz="2800" dirty="0" err="1"/>
              <a:t>decompose</a:t>
            </a:r>
            <a:r>
              <a:rPr lang="fi-FI" sz="2800" dirty="0"/>
              <a:t> the </a:t>
            </a:r>
            <a:r>
              <a:rPr lang="fi-FI" sz="2800" dirty="0" err="1"/>
              <a:t>speech</a:t>
            </a:r>
            <a:r>
              <a:rPr lang="fi-FI" sz="2800" dirty="0"/>
              <a:t> </a:t>
            </a:r>
            <a:r>
              <a:rPr lang="fi-FI" sz="2800" dirty="0" err="1"/>
              <a:t>signal</a:t>
            </a:r>
            <a:r>
              <a:rPr lang="fi-FI" sz="2800" dirty="0"/>
              <a:t> into </a:t>
            </a:r>
            <a:r>
              <a:rPr lang="fi-FI" sz="2800" dirty="0" err="1"/>
              <a:t>voice</a:t>
            </a:r>
            <a:r>
              <a:rPr lang="fi-FI" sz="2800" dirty="0"/>
              <a:t> </a:t>
            </a:r>
            <a:r>
              <a:rPr lang="fi-FI" sz="2800" dirty="0" err="1"/>
              <a:t>source</a:t>
            </a:r>
            <a:r>
              <a:rPr lang="fi-FI" sz="2800" dirty="0"/>
              <a:t> and the </a:t>
            </a:r>
            <a:r>
              <a:rPr lang="fi-FI" sz="2800" dirty="0" err="1"/>
              <a:t>vocal</a:t>
            </a:r>
            <a:r>
              <a:rPr lang="fi-FI" sz="2800" dirty="0"/>
              <a:t> </a:t>
            </a:r>
            <a:r>
              <a:rPr lang="fi-FI" sz="2800" dirty="0" err="1"/>
              <a:t>tract</a:t>
            </a:r>
            <a:r>
              <a:rPr lang="fi-FI" sz="2800" dirty="0"/>
              <a:t> </a:t>
            </a:r>
            <a:r>
              <a:rPr lang="fi-FI" sz="2800" dirty="0" err="1"/>
              <a:t>filter</a:t>
            </a:r>
            <a:endParaRPr lang="fi-FI" sz="2800" dirty="0"/>
          </a:p>
          <a:p>
            <a:r>
              <a:rPr lang="fi-FI" sz="2800" dirty="0" err="1"/>
              <a:t>Both</a:t>
            </a:r>
            <a:r>
              <a:rPr lang="fi-FI" sz="2800" dirty="0"/>
              <a:t> </a:t>
            </a:r>
            <a:r>
              <a:rPr lang="fi-FI" sz="2800" dirty="0" err="1"/>
              <a:t>features</a:t>
            </a:r>
            <a:r>
              <a:rPr lang="fi-FI" sz="2800" dirty="0"/>
              <a:t> </a:t>
            </a:r>
            <a:r>
              <a:rPr lang="fi-FI" sz="2800" dirty="0" err="1"/>
              <a:t>are</a:t>
            </a:r>
            <a:r>
              <a:rPr lang="fi-FI" sz="2800" dirty="0"/>
              <a:t> </a:t>
            </a:r>
            <a:r>
              <a:rPr lang="fi-FI" sz="2800" dirty="0" err="1"/>
              <a:t>reconstructed</a:t>
            </a:r>
            <a:r>
              <a:rPr lang="fi-FI" sz="2800" dirty="0"/>
              <a:t> </a:t>
            </a:r>
            <a:r>
              <a:rPr lang="fi-FI" sz="2800" dirty="0" err="1"/>
              <a:t>from</a:t>
            </a:r>
            <a:r>
              <a:rPr lang="fi-FI" sz="2800" dirty="0"/>
              <a:t> </a:t>
            </a:r>
            <a:r>
              <a:rPr lang="fi-FI" sz="2800" dirty="0" err="1"/>
              <a:t>parameters</a:t>
            </a:r>
            <a:endParaRPr lang="fi-FI" sz="2800" dirty="0"/>
          </a:p>
          <a:p>
            <a:r>
              <a:rPr lang="fi-FI" sz="2800" dirty="0"/>
              <a:t>The </a:t>
            </a:r>
            <a:r>
              <a:rPr lang="fi-FI" sz="2800" dirty="0" err="1"/>
              <a:t>parameters</a:t>
            </a:r>
            <a:r>
              <a:rPr lang="fi-FI" sz="2800" dirty="0"/>
              <a:t> of the </a:t>
            </a:r>
            <a:r>
              <a:rPr lang="fi-FI" sz="2800" dirty="0" err="1"/>
              <a:t>varying</a:t>
            </a:r>
            <a:r>
              <a:rPr lang="fi-FI" sz="2800" dirty="0"/>
              <a:t> </a:t>
            </a:r>
            <a:r>
              <a:rPr lang="fi-FI" sz="2800" dirty="0" err="1"/>
              <a:t>vocal</a:t>
            </a:r>
            <a:r>
              <a:rPr lang="fi-FI" sz="2800" dirty="0"/>
              <a:t> </a:t>
            </a:r>
            <a:r>
              <a:rPr lang="fi-FI" sz="2800" dirty="0" err="1"/>
              <a:t>tract</a:t>
            </a:r>
            <a:r>
              <a:rPr lang="fi-FI" sz="2800" dirty="0"/>
              <a:t> </a:t>
            </a:r>
            <a:r>
              <a:rPr lang="fi-FI" sz="2800" dirty="0" err="1"/>
              <a:t>filter</a:t>
            </a:r>
            <a:r>
              <a:rPr lang="fi-FI" sz="2800" dirty="0"/>
              <a:t> </a:t>
            </a:r>
            <a:r>
              <a:rPr lang="fi-FI" sz="2800" dirty="0" err="1"/>
              <a:t>are</a:t>
            </a:r>
            <a:r>
              <a:rPr lang="fi-FI" sz="2800" dirty="0"/>
              <a:t> </a:t>
            </a:r>
            <a:r>
              <a:rPr lang="fi-FI" sz="2800" dirty="0" err="1"/>
              <a:t>replaced</a:t>
            </a:r>
            <a:r>
              <a:rPr lang="fi-FI" sz="2800" dirty="0"/>
              <a:t> with </a:t>
            </a:r>
            <a:r>
              <a:rPr lang="fi-FI" sz="2800" dirty="0" err="1"/>
              <a:t>with</a:t>
            </a:r>
            <a:r>
              <a:rPr lang="fi-FI" sz="2800" dirty="0"/>
              <a:t> </a:t>
            </a:r>
            <a:r>
              <a:rPr lang="fi-FI" sz="2800" dirty="0" err="1"/>
              <a:t>ones</a:t>
            </a:r>
            <a:r>
              <a:rPr lang="fi-FI" sz="2800" dirty="0"/>
              <a:t> </a:t>
            </a:r>
            <a:r>
              <a:rPr lang="fi-FI" sz="2800" dirty="0" err="1"/>
              <a:t>representing</a:t>
            </a:r>
            <a:r>
              <a:rPr lang="fi-FI" sz="2800" dirty="0"/>
              <a:t> a </a:t>
            </a:r>
            <a:r>
              <a:rPr lang="fi-FI" sz="2800" dirty="0" err="1"/>
              <a:t>neutral</a:t>
            </a:r>
            <a:r>
              <a:rPr lang="fi-FI" sz="2800" dirty="0"/>
              <a:t> </a:t>
            </a:r>
            <a:r>
              <a:rPr lang="fi-FI" sz="2800" dirty="0" err="1" smtClean="0"/>
              <a:t>vowel</a:t>
            </a:r>
            <a:endParaRPr lang="fi-FI" sz="2800" dirty="0" smtClean="0"/>
          </a:p>
          <a:p>
            <a:r>
              <a:rPr lang="fi-FI" sz="2800" dirty="0" err="1" smtClean="0"/>
              <a:t>Enables</a:t>
            </a:r>
            <a:r>
              <a:rPr lang="fi-FI" sz="2800" dirty="0" smtClean="0"/>
              <a:t> the </a:t>
            </a:r>
            <a:r>
              <a:rPr lang="fi-FI" sz="2800" dirty="0" err="1" smtClean="0"/>
              <a:t>manipulation</a:t>
            </a:r>
            <a:r>
              <a:rPr lang="fi-FI" sz="2800" dirty="0" smtClean="0"/>
              <a:t> of </a:t>
            </a:r>
            <a:r>
              <a:rPr lang="fi-FI" sz="2800" dirty="0" err="1" smtClean="0"/>
              <a:t>all</a:t>
            </a:r>
            <a:r>
              <a:rPr lang="fi-FI" sz="2800" dirty="0" smtClean="0"/>
              <a:t> </a:t>
            </a:r>
            <a:r>
              <a:rPr lang="fi-FI" sz="2800" dirty="0" err="1" smtClean="0"/>
              <a:t>relevant</a:t>
            </a:r>
            <a:r>
              <a:rPr lang="fi-FI" sz="2800" dirty="0" smtClean="0"/>
              <a:t> </a:t>
            </a:r>
            <a:r>
              <a:rPr lang="fi-FI" sz="2800" dirty="0" err="1" smtClean="0"/>
              <a:t>prosodic</a:t>
            </a:r>
            <a:r>
              <a:rPr lang="fi-FI" sz="2800" dirty="0" smtClean="0"/>
              <a:t> </a:t>
            </a:r>
            <a:r>
              <a:rPr lang="fi-FI" sz="2800" dirty="0" err="1" smtClean="0"/>
              <a:t>features</a:t>
            </a:r>
            <a:r>
              <a:rPr lang="fi-FI" sz="2800" dirty="0" smtClean="0"/>
              <a:t> (inc. </a:t>
            </a:r>
            <a:r>
              <a:rPr lang="fi-FI" sz="2800" dirty="0" err="1" smtClean="0"/>
              <a:t>voice</a:t>
            </a:r>
            <a:r>
              <a:rPr lang="fi-FI" sz="2800" dirty="0" smtClean="0"/>
              <a:t> </a:t>
            </a:r>
            <a:r>
              <a:rPr lang="fi-FI" sz="2800" dirty="0" err="1" smtClean="0"/>
              <a:t>quality</a:t>
            </a:r>
            <a:r>
              <a:rPr lang="fi-FI" sz="2800" dirty="0" smtClean="0"/>
              <a:t>)</a:t>
            </a:r>
            <a:endParaRPr lang="fi-FI" sz="28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2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000" dirty="0" err="1"/>
              <a:t>Delexicalization</a:t>
            </a:r>
            <a:r>
              <a:rPr lang="fi-FI" sz="4000" dirty="0"/>
              <a:t> as a </a:t>
            </a:r>
            <a:r>
              <a:rPr lang="fi-FI" sz="4000" dirty="0" err="1"/>
              <a:t>prosody</a:t>
            </a:r>
            <a:r>
              <a:rPr lang="fi-FI" sz="4000" dirty="0"/>
              <a:t> </a:t>
            </a:r>
            <a:r>
              <a:rPr lang="fi-FI" sz="4000" dirty="0" err="1"/>
              <a:t>research</a:t>
            </a:r>
            <a:r>
              <a:rPr lang="fi-FI" sz="4000" dirty="0"/>
              <a:t> </a:t>
            </a:r>
            <a:r>
              <a:rPr lang="fi-FI" sz="4000" dirty="0" err="1"/>
              <a:t>tool</a:t>
            </a:r>
            <a:endParaRPr lang="fi-FI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23</a:t>
            </a:fld>
            <a:endParaRPr lang="fi-FI"/>
          </a:p>
        </p:txBody>
      </p:sp>
      <p:pic>
        <p:nvPicPr>
          <p:cNvPr id="6" name="rjs_orig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2132856"/>
            <a:ext cx="609600" cy="609600"/>
          </a:xfrm>
        </p:spPr>
      </p:pic>
      <p:sp>
        <p:nvSpPr>
          <p:cNvPr id="7" name="TextBox 6"/>
          <p:cNvSpPr txBox="1"/>
          <p:nvPr/>
        </p:nvSpPr>
        <p:spPr>
          <a:xfrm>
            <a:off x="2843808" y="295281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Original</a:t>
            </a:r>
            <a:r>
              <a:rPr lang="fi-FI" sz="2400" dirty="0" smtClean="0"/>
              <a:t> </a:t>
            </a:r>
            <a:r>
              <a:rPr lang="fi-FI" sz="2400" dirty="0" err="1" smtClean="0"/>
              <a:t>speech</a:t>
            </a:r>
            <a:r>
              <a:rPr lang="fi-FI" sz="2400" dirty="0" smtClean="0"/>
              <a:t> </a:t>
            </a:r>
            <a:r>
              <a:rPr lang="fi-FI" sz="2400" dirty="0" err="1" smtClean="0"/>
              <a:t>sample</a:t>
            </a:r>
            <a:endParaRPr lang="fi-F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3808" y="5071895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Delexicalized</a:t>
            </a:r>
            <a:r>
              <a:rPr lang="fi-FI" sz="2400" dirty="0" smtClean="0"/>
              <a:t> </a:t>
            </a:r>
            <a:r>
              <a:rPr lang="fi-FI" sz="2400" dirty="0" err="1" smtClean="0"/>
              <a:t>speech</a:t>
            </a:r>
            <a:r>
              <a:rPr lang="fi-FI" sz="2400" dirty="0" smtClean="0"/>
              <a:t> </a:t>
            </a:r>
            <a:r>
              <a:rPr lang="fi-FI" sz="2400" dirty="0" err="1" smtClean="0"/>
              <a:t>sample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143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One </a:t>
            </a:r>
            <a:r>
              <a:rPr lang="fi-FI" sz="4000" dirty="0" err="1" smtClean="0"/>
              <a:t>research</a:t>
            </a:r>
            <a:r>
              <a:rPr lang="fi-FI" sz="4000" dirty="0" smtClean="0"/>
              <a:t> </a:t>
            </a:r>
            <a:r>
              <a:rPr lang="fi-FI" sz="4000" dirty="0" err="1" smtClean="0"/>
              <a:t>plan</a:t>
            </a:r>
            <a:r>
              <a:rPr lang="fi-FI" sz="4000" dirty="0" smtClean="0"/>
              <a:t> in a </a:t>
            </a:r>
            <a:r>
              <a:rPr lang="fi-FI" sz="4000" dirty="0" err="1" smtClean="0"/>
              <a:t>nutshell</a:t>
            </a:r>
            <a:r>
              <a:rPr lang="fi-FI" sz="4000" dirty="0" smtClean="0"/>
              <a:t>…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err="1" smtClean="0"/>
              <a:t>Can</a:t>
            </a:r>
            <a:r>
              <a:rPr lang="fi-FI" sz="2800" dirty="0" smtClean="0"/>
              <a:t> </a:t>
            </a:r>
            <a:r>
              <a:rPr lang="fi-FI" sz="2800" dirty="0" err="1" smtClean="0"/>
              <a:t>dialects</a:t>
            </a:r>
            <a:r>
              <a:rPr lang="fi-FI" sz="2800" dirty="0" smtClean="0"/>
              <a:t> </a:t>
            </a:r>
            <a:r>
              <a:rPr lang="fi-FI" sz="2800" dirty="0" err="1" smtClean="0"/>
              <a:t>be</a:t>
            </a:r>
            <a:r>
              <a:rPr lang="fi-FI" sz="2800" dirty="0" smtClean="0"/>
              <a:t> </a:t>
            </a:r>
            <a:r>
              <a:rPr lang="fi-FI" sz="2800" dirty="0" err="1" smtClean="0"/>
              <a:t>distinguished/identified</a:t>
            </a:r>
            <a:r>
              <a:rPr lang="fi-FI" sz="2800" dirty="0" smtClean="0"/>
              <a:t> </a:t>
            </a:r>
            <a:r>
              <a:rPr lang="fi-FI" sz="2800" dirty="0" err="1" smtClean="0"/>
              <a:t>by</a:t>
            </a:r>
            <a:r>
              <a:rPr lang="fi-FI" sz="2800" dirty="0" smtClean="0"/>
              <a:t> </a:t>
            </a:r>
            <a:r>
              <a:rPr lang="fi-FI" sz="2800" dirty="0" err="1" smtClean="0"/>
              <a:t>their</a:t>
            </a:r>
            <a:r>
              <a:rPr lang="fi-FI" sz="2800" dirty="0" smtClean="0"/>
              <a:t> </a:t>
            </a:r>
            <a:r>
              <a:rPr lang="fi-FI" sz="2800" dirty="0" err="1" smtClean="0"/>
              <a:t>prosody</a:t>
            </a:r>
            <a:r>
              <a:rPr lang="fi-FI" sz="2800" dirty="0" smtClean="0"/>
              <a:t> </a:t>
            </a:r>
            <a:r>
              <a:rPr lang="fi-FI" sz="2800" dirty="0" err="1" smtClean="0"/>
              <a:t>only</a:t>
            </a:r>
            <a:r>
              <a:rPr lang="fi-FI" sz="2800" dirty="0" smtClean="0"/>
              <a:t>? </a:t>
            </a:r>
          </a:p>
          <a:p>
            <a:r>
              <a:rPr lang="fi-FI" sz="2800" dirty="0" err="1" smtClean="0"/>
              <a:t>If</a:t>
            </a:r>
            <a:r>
              <a:rPr lang="fi-FI" sz="2800" dirty="0" smtClean="0"/>
              <a:t> </a:t>
            </a:r>
            <a:r>
              <a:rPr lang="fi-FI" sz="2800" dirty="0" err="1" smtClean="0"/>
              <a:t>so</a:t>
            </a:r>
            <a:r>
              <a:rPr lang="fi-FI" sz="2800" dirty="0" smtClean="0"/>
              <a:t>, </a:t>
            </a:r>
            <a:r>
              <a:rPr lang="fi-FI" sz="2800" dirty="0" err="1" smtClean="0"/>
              <a:t>what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the </a:t>
            </a:r>
            <a:r>
              <a:rPr lang="fi-FI" sz="2800" dirty="0" err="1" smtClean="0"/>
              <a:t>distinguishing</a:t>
            </a:r>
            <a:r>
              <a:rPr lang="fi-FI" sz="2800" dirty="0" smtClean="0"/>
              <a:t> </a:t>
            </a:r>
            <a:r>
              <a:rPr lang="fi-FI" sz="2800" dirty="0" err="1" smtClean="0"/>
              <a:t>features</a:t>
            </a:r>
            <a:r>
              <a:rPr lang="fi-FI" sz="2800" dirty="0" smtClean="0"/>
              <a:t>?</a:t>
            </a:r>
          </a:p>
          <a:p>
            <a:r>
              <a:rPr lang="fi-FI" sz="2800" dirty="0" smtClean="0"/>
              <a:t>2AFC </a:t>
            </a:r>
            <a:r>
              <a:rPr lang="fi-FI" sz="2800" dirty="0" err="1" smtClean="0"/>
              <a:t>listening</a:t>
            </a:r>
            <a:r>
              <a:rPr lang="fi-FI" sz="2800" dirty="0" smtClean="0"/>
              <a:t> </a:t>
            </a:r>
            <a:r>
              <a:rPr lang="fi-FI" sz="2800" dirty="0" err="1" smtClean="0"/>
              <a:t>tests</a:t>
            </a:r>
            <a:r>
              <a:rPr lang="fi-FI" sz="2800" dirty="0" smtClean="0"/>
              <a:t> with </a:t>
            </a:r>
            <a:r>
              <a:rPr lang="fi-FI" sz="2800" dirty="0" err="1" smtClean="0"/>
              <a:t>original</a:t>
            </a:r>
            <a:r>
              <a:rPr lang="fi-FI" sz="2800" dirty="0" smtClean="0"/>
              <a:t> and </a:t>
            </a:r>
            <a:r>
              <a:rPr lang="fi-FI" sz="2800" dirty="0" err="1" smtClean="0"/>
              <a:t>delexicalized</a:t>
            </a:r>
            <a:r>
              <a:rPr lang="fi-FI" sz="2800" dirty="0" smtClean="0"/>
              <a:t> </a:t>
            </a:r>
            <a:r>
              <a:rPr lang="fi-FI" sz="2800" dirty="0" err="1" smtClean="0"/>
              <a:t>speech</a:t>
            </a:r>
            <a:r>
              <a:rPr lang="fi-FI" sz="2800" dirty="0" smtClean="0"/>
              <a:t> </a:t>
            </a:r>
            <a:r>
              <a:rPr lang="fi-FI" sz="2800" dirty="0" err="1" smtClean="0"/>
              <a:t>samples</a:t>
            </a:r>
            <a:endParaRPr lang="fi-FI" sz="2800" dirty="0" smtClean="0"/>
          </a:p>
          <a:p>
            <a:r>
              <a:rPr lang="fi-FI" sz="2800" dirty="0" smtClean="0"/>
              <a:t>The </a:t>
            </a:r>
            <a:r>
              <a:rPr lang="fi-FI" sz="2800" dirty="0" err="1" smtClean="0"/>
              <a:t>task</a:t>
            </a:r>
            <a:r>
              <a:rPr lang="fi-FI" sz="2800" dirty="0" smtClean="0"/>
              <a:t> is to </a:t>
            </a:r>
            <a:r>
              <a:rPr lang="fi-FI" sz="2800" dirty="0" err="1" smtClean="0"/>
              <a:t>decide</a:t>
            </a:r>
            <a:r>
              <a:rPr lang="fi-FI" sz="2800" dirty="0" smtClean="0"/>
              <a:t> </a:t>
            </a:r>
            <a:r>
              <a:rPr lang="fi-FI" sz="2800" dirty="0" err="1" smtClean="0"/>
              <a:t>whether</a:t>
            </a:r>
            <a:r>
              <a:rPr lang="fi-FI" sz="2800" dirty="0" smtClean="0"/>
              <a:t> the </a:t>
            </a:r>
            <a:r>
              <a:rPr lang="fi-FI" sz="2800" dirty="0" err="1" smtClean="0"/>
              <a:t>samples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of </a:t>
            </a:r>
            <a:r>
              <a:rPr lang="fi-FI" sz="2800" dirty="0" err="1" smtClean="0"/>
              <a:t>same</a:t>
            </a:r>
            <a:r>
              <a:rPr lang="fi-FI" sz="2800" dirty="0" smtClean="0"/>
              <a:t> </a:t>
            </a:r>
            <a:r>
              <a:rPr lang="fi-FI" sz="2800" dirty="0" err="1" smtClean="0"/>
              <a:t>or</a:t>
            </a:r>
            <a:r>
              <a:rPr lang="fi-FI" sz="2800" dirty="0" smtClean="0"/>
              <a:t> </a:t>
            </a:r>
            <a:r>
              <a:rPr lang="fi-FI" sz="2800" dirty="0" err="1" smtClean="0"/>
              <a:t>different</a:t>
            </a:r>
            <a:r>
              <a:rPr lang="fi-FI" sz="2800" dirty="0" smtClean="0"/>
              <a:t> </a:t>
            </a:r>
            <a:r>
              <a:rPr lang="fi-FI" sz="2800" dirty="0" err="1" smtClean="0"/>
              <a:t>dialect</a:t>
            </a:r>
            <a:endParaRPr lang="fi-FI" sz="2800" dirty="0" smtClean="0"/>
          </a:p>
          <a:p>
            <a:endParaRPr lang="fi-FI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0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One </a:t>
            </a:r>
            <a:r>
              <a:rPr lang="fi-FI" sz="4000" dirty="0" err="1"/>
              <a:t>research</a:t>
            </a:r>
            <a:r>
              <a:rPr lang="fi-FI" sz="4000" dirty="0"/>
              <a:t> </a:t>
            </a:r>
            <a:r>
              <a:rPr lang="fi-FI" sz="4000" dirty="0" err="1"/>
              <a:t>plan</a:t>
            </a:r>
            <a:r>
              <a:rPr lang="fi-FI" sz="4000" dirty="0"/>
              <a:t> in a </a:t>
            </a:r>
            <a:r>
              <a:rPr lang="fi-FI" sz="4000" dirty="0" err="1"/>
              <a:t>nutshell</a:t>
            </a:r>
            <a:r>
              <a:rPr lang="fi-FI" sz="4000" dirty="0"/>
              <a:t>…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5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7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27</a:t>
            </a:fld>
            <a:endParaRPr lang="fi-FI"/>
          </a:p>
        </p:txBody>
      </p:sp>
      <p:sp>
        <p:nvSpPr>
          <p:cNvPr id="4" name="Rectangle 3"/>
          <p:cNvSpPr/>
          <p:nvPr/>
        </p:nvSpPr>
        <p:spPr>
          <a:xfrm>
            <a:off x="107504" y="2708920"/>
            <a:ext cx="888409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“Never express yourself more clearly than you are able to think.”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	- </a:t>
            </a:r>
            <a:r>
              <a:rPr lang="en-US" sz="2600" dirty="0" err="1">
                <a:latin typeface="Andalus" panose="02020603050405020304" pitchFamily="18" charset="-78"/>
                <a:cs typeface="Andalus" panose="02020603050405020304" pitchFamily="18" charset="-78"/>
              </a:rPr>
              <a:t>Niels</a:t>
            </a:r>
            <a:r>
              <a:rPr 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 Bohr.</a:t>
            </a:r>
            <a:endParaRPr lang="fi-FI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70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75"/>
            <a:ext cx="8229600" cy="778098"/>
          </a:xfrm>
        </p:spPr>
        <p:txBody>
          <a:bodyPr>
            <a:normAutofit/>
          </a:bodyPr>
          <a:lstStyle/>
          <a:p>
            <a:r>
              <a:rPr lang="fi-FI" sz="3600" dirty="0" err="1" smtClean="0"/>
              <a:t>References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fi-FI" sz="2000" dirty="0" smtClean="0"/>
              <a:t>E. Aho, </a:t>
            </a:r>
            <a:r>
              <a:rPr lang="fi-FI" sz="2000" b="1" dirty="0" smtClean="0"/>
              <a:t>Spontaanin puheen prosodinen jaksottelu</a:t>
            </a:r>
            <a:r>
              <a:rPr lang="fi-FI" sz="2000" dirty="0" smtClean="0"/>
              <a:t>. </a:t>
            </a:r>
            <a:r>
              <a:rPr lang="fi-FI" sz="2000" i="1" dirty="0" err="1" smtClean="0"/>
              <a:t>Doctoral</a:t>
            </a:r>
            <a:r>
              <a:rPr lang="fi-FI" sz="2000" i="1" dirty="0" smtClean="0"/>
              <a:t> </a:t>
            </a:r>
            <a:r>
              <a:rPr lang="fi-FI" sz="2000" i="1" dirty="0" err="1" smtClean="0"/>
              <a:t>dissertation</a:t>
            </a:r>
            <a:r>
              <a:rPr lang="fi-FI" sz="2000" dirty="0" smtClean="0"/>
              <a:t>, Department of </a:t>
            </a:r>
            <a:r>
              <a:rPr lang="fi-FI" sz="2000" dirty="0" err="1" smtClean="0"/>
              <a:t>Modern</a:t>
            </a:r>
            <a:r>
              <a:rPr lang="fi-FI" sz="2000" dirty="0" smtClean="0"/>
              <a:t> </a:t>
            </a:r>
            <a:r>
              <a:rPr lang="fi-FI" sz="2000" dirty="0" err="1" smtClean="0"/>
              <a:t>Languages</a:t>
            </a:r>
            <a:r>
              <a:rPr lang="fi-FI" sz="2000" dirty="0" smtClean="0"/>
              <a:t>, </a:t>
            </a:r>
            <a:r>
              <a:rPr lang="fi-FI" sz="2000" dirty="0" err="1" smtClean="0"/>
              <a:t>University</a:t>
            </a:r>
            <a:r>
              <a:rPr lang="fi-FI" sz="2000" dirty="0" smtClean="0"/>
              <a:t> of Helsinki, 2010. </a:t>
            </a:r>
          </a:p>
          <a:p>
            <a:r>
              <a:rPr lang="fi-FI" sz="2000" dirty="0" smtClean="0"/>
              <a:t>M. Vainio, A. </a:t>
            </a:r>
            <a:r>
              <a:rPr lang="fi-FI" sz="2000" dirty="0" err="1" smtClean="0"/>
              <a:t>Suni</a:t>
            </a:r>
            <a:r>
              <a:rPr lang="fi-FI" sz="2000" dirty="0" smtClean="0"/>
              <a:t>, T. Raitio, J. Nurminen, J. Järvikivi &amp; P. Alku, </a:t>
            </a:r>
            <a:r>
              <a:rPr lang="fi-FI" sz="2000" b="1" dirty="0" smtClean="0"/>
              <a:t>New Method for </a:t>
            </a:r>
            <a:r>
              <a:rPr lang="fi-FI" sz="2000" b="1" dirty="0" err="1" smtClean="0"/>
              <a:t>Delexicalization</a:t>
            </a:r>
            <a:r>
              <a:rPr lang="fi-FI" sz="2000" b="1" dirty="0" smtClean="0"/>
              <a:t> and </a:t>
            </a:r>
            <a:r>
              <a:rPr lang="fi-FI" sz="2000" b="1" dirty="0" err="1" smtClean="0"/>
              <a:t>its</a:t>
            </a:r>
            <a:r>
              <a:rPr lang="fi-FI" sz="2000" b="1" dirty="0" smtClean="0"/>
              <a:t> Application to </a:t>
            </a:r>
            <a:r>
              <a:rPr lang="fi-FI" sz="2000" b="1" dirty="0" err="1" smtClean="0"/>
              <a:t>Prosodic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Tagging</a:t>
            </a:r>
            <a:r>
              <a:rPr lang="fi-FI" sz="2000" b="1" dirty="0" smtClean="0"/>
              <a:t> for </a:t>
            </a:r>
            <a:r>
              <a:rPr lang="fi-FI" sz="2000" b="1" dirty="0" err="1" smtClean="0"/>
              <a:t>Text-to-Speech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Synthesis</a:t>
            </a:r>
            <a:r>
              <a:rPr lang="fi-FI" sz="2000" dirty="0" smtClean="0"/>
              <a:t>. In </a:t>
            </a:r>
            <a:r>
              <a:rPr lang="fi-FI" sz="2000" i="1" dirty="0" err="1" smtClean="0"/>
              <a:t>Proceedings</a:t>
            </a:r>
            <a:r>
              <a:rPr lang="fi-FI" sz="2000" i="1" dirty="0" smtClean="0"/>
              <a:t> of </a:t>
            </a:r>
            <a:r>
              <a:rPr lang="fi-FI" sz="2000" i="1" dirty="0" err="1" smtClean="0"/>
              <a:t>Interspeech</a:t>
            </a:r>
            <a:r>
              <a:rPr lang="fi-FI" sz="2000" dirty="0" smtClean="0"/>
              <a:t>, Brighton, 2009. </a:t>
            </a:r>
          </a:p>
          <a:p>
            <a:r>
              <a:rPr lang="fi-FI" sz="2000" dirty="0" smtClean="0"/>
              <a:t>J.J. </a:t>
            </a:r>
            <a:r>
              <a:rPr lang="fi-FI" sz="2000" dirty="0" err="1" smtClean="0"/>
              <a:t>Ohala</a:t>
            </a:r>
            <a:r>
              <a:rPr lang="fi-FI" sz="2000" dirty="0" smtClean="0"/>
              <a:t> &amp; J.B. Gilbert, </a:t>
            </a:r>
            <a:r>
              <a:rPr lang="fi-FI" sz="2000" b="1" dirty="0" err="1" smtClean="0"/>
              <a:t>Listeners</a:t>
            </a:r>
            <a:r>
              <a:rPr lang="fi-FI" sz="2000" b="1" dirty="0" smtClean="0"/>
              <a:t>’ </a:t>
            </a:r>
            <a:r>
              <a:rPr lang="fi-FI" sz="2000" b="1" dirty="0" err="1" smtClean="0"/>
              <a:t>ability</a:t>
            </a:r>
            <a:r>
              <a:rPr lang="fi-FI" sz="2000" b="1" dirty="0" smtClean="0"/>
              <a:t> to </a:t>
            </a:r>
            <a:r>
              <a:rPr lang="fi-FI" sz="2000" b="1" dirty="0" err="1" smtClean="0"/>
              <a:t>identify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languages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by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their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prosody</a:t>
            </a:r>
            <a:r>
              <a:rPr lang="fi-FI" sz="2000" dirty="0" smtClean="0"/>
              <a:t>. In P. León &amp; M. rossi (</a:t>
            </a:r>
            <a:r>
              <a:rPr lang="fi-FI" sz="2000" dirty="0" err="1" smtClean="0"/>
              <a:t>eds</a:t>
            </a:r>
            <a:r>
              <a:rPr lang="fi-FI" sz="2000" dirty="0" smtClean="0"/>
              <a:t>.) </a:t>
            </a:r>
            <a:r>
              <a:rPr lang="fi-FI" sz="2000" i="1" dirty="0" err="1"/>
              <a:t>P</a:t>
            </a:r>
            <a:r>
              <a:rPr lang="fi-FI" sz="2000" i="1" dirty="0" err="1" smtClean="0"/>
              <a:t>roblêmes</a:t>
            </a:r>
            <a:r>
              <a:rPr lang="fi-FI" sz="2000" i="1" dirty="0" smtClean="0"/>
              <a:t> de </a:t>
            </a:r>
            <a:r>
              <a:rPr lang="fi-FI" sz="2000" i="1" dirty="0" err="1" smtClean="0"/>
              <a:t>Prosodie</a:t>
            </a:r>
            <a:r>
              <a:rPr lang="fi-FI" sz="2000" dirty="0" smtClean="0"/>
              <a:t>, </a:t>
            </a:r>
            <a:r>
              <a:rPr lang="fi-FI" sz="2000" dirty="0" err="1" smtClean="0"/>
              <a:t>volume</a:t>
            </a:r>
            <a:r>
              <a:rPr lang="fi-FI" sz="2000" dirty="0" smtClean="0"/>
              <a:t> 18, </a:t>
            </a:r>
            <a:r>
              <a:rPr lang="fi-FI" sz="2000" dirty="0" err="1" smtClean="0"/>
              <a:t>pages</a:t>
            </a:r>
            <a:r>
              <a:rPr lang="fi-FI" sz="2000" dirty="0" smtClean="0"/>
              <a:t> 123-131. Studia </a:t>
            </a:r>
            <a:r>
              <a:rPr lang="fi-FI" sz="2000" dirty="0" err="1" smtClean="0"/>
              <a:t>Phonetica</a:t>
            </a:r>
            <a:r>
              <a:rPr lang="fi-FI" sz="2000" dirty="0" smtClean="0"/>
              <a:t>, 1979. </a:t>
            </a:r>
          </a:p>
          <a:p>
            <a:r>
              <a:rPr lang="fi-FI" sz="2000" dirty="0" smtClean="0"/>
              <a:t>G. </a:t>
            </a:r>
            <a:r>
              <a:rPr lang="fi-FI" sz="2000" dirty="0" err="1" smtClean="0"/>
              <a:t>Sonntag</a:t>
            </a:r>
            <a:r>
              <a:rPr lang="fi-FI" sz="2000" dirty="0" smtClean="0"/>
              <a:t> &amp; T. </a:t>
            </a:r>
            <a:r>
              <a:rPr lang="fi-FI" sz="2000" dirty="0" err="1" smtClean="0"/>
              <a:t>Portele</a:t>
            </a:r>
            <a:r>
              <a:rPr lang="fi-FI" sz="2000" dirty="0" smtClean="0"/>
              <a:t>, </a:t>
            </a:r>
            <a:r>
              <a:rPr lang="fi-FI" sz="2000" b="1" dirty="0" smtClean="0"/>
              <a:t>PURR – A </a:t>
            </a:r>
            <a:r>
              <a:rPr lang="fi-FI" sz="2000" b="1" dirty="0" err="1" smtClean="0"/>
              <a:t>method</a:t>
            </a:r>
            <a:r>
              <a:rPr lang="fi-FI" sz="2000" b="1" dirty="0" smtClean="0"/>
              <a:t> for </a:t>
            </a:r>
            <a:r>
              <a:rPr lang="fi-FI" sz="2000" b="1" dirty="0" err="1" smtClean="0"/>
              <a:t>prosody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evaluation</a:t>
            </a:r>
            <a:r>
              <a:rPr lang="fi-FI" sz="2000" b="1" dirty="0" smtClean="0"/>
              <a:t> and </a:t>
            </a:r>
            <a:r>
              <a:rPr lang="fi-FI" sz="2000" b="1" dirty="0" err="1" smtClean="0"/>
              <a:t>investigation</a:t>
            </a:r>
            <a:r>
              <a:rPr lang="fi-FI" sz="2000" dirty="0" smtClean="0"/>
              <a:t>. </a:t>
            </a:r>
            <a:r>
              <a:rPr lang="fi-FI" sz="2000" i="1" dirty="0" smtClean="0"/>
              <a:t>Computer, </a:t>
            </a:r>
            <a:r>
              <a:rPr lang="fi-FI" sz="2000" i="1" dirty="0" err="1" smtClean="0"/>
              <a:t>Speech</a:t>
            </a:r>
            <a:r>
              <a:rPr lang="fi-FI" sz="2000" i="1" dirty="0" smtClean="0"/>
              <a:t> and Language</a:t>
            </a:r>
            <a:r>
              <a:rPr lang="fi-FI" sz="2000" dirty="0" smtClean="0"/>
              <a:t>, 12(4): 437-451, 1998. </a:t>
            </a:r>
          </a:p>
          <a:p>
            <a:r>
              <a:rPr lang="fi-FI" sz="2000" dirty="0" smtClean="0"/>
              <a:t>M. </a:t>
            </a:r>
            <a:r>
              <a:rPr lang="fi-FI" sz="2000" dirty="0" err="1" smtClean="0"/>
              <a:t>Barkat</a:t>
            </a:r>
            <a:r>
              <a:rPr lang="fi-FI" sz="2000" dirty="0" smtClean="0"/>
              <a:t>, J. </a:t>
            </a:r>
            <a:r>
              <a:rPr lang="fi-FI" sz="2000" dirty="0" err="1" smtClean="0"/>
              <a:t>Ohala</a:t>
            </a:r>
            <a:r>
              <a:rPr lang="fi-FI" sz="2000" dirty="0" smtClean="0"/>
              <a:t> &amp; F. </a:t>
            </a:r>
            <a:r>
              <a:rPr lang="fi-FI" sz="2000" dirty="0" err="1" smtClean="0"/>
              <a:t>Pellegrino</a:t>
            </a:r>
            <a:r>
              <a:rPr lang="fi-FI" sz="2000" dirty="0" smtClean="0"/>
              <a:t>, </a:t>
            </a:r>
            <a:r>
              <a:rPr lang="fi-FI" sz="2000" b="1" dirty="0" err="1" smtClean="0"/>
              <a:t>Prosody</a:t>
            </a:r>
            <a:r>
              <a:rPr lang="fi-FI" sz="2000" b="1" dirty="0" smtClean="0"/>
              <a:t> as a </a:t>
            </a:r>
            <a:r>
              <a:rPr lang="fi-FI" sz="2000" b="1" dirty="0" err="1" smtClean="0"/>
              <a:t>Distinctive</a:t>
            </a:r>
            <a:r>
              <a:rPr lang="fi-FI" sz="2000" b="1" dirty="0" smtClean="0"/>
              <a:t> Feature for the </a:t>
            </a:r>
            <a:r>
              <a:rPr lang="fi-FI" sz="2000" b="1" dirty="0" err="1" smtClean="0"/>
              <a:t>Discrimination</a:t>
            </a:r>
            <a:r>
              <a:rPr lang="fi-FI" sz="2000" b="1" dirty="0" smtClean="0"/>
              <a:t> of </a:t>
            </a:r>
            <a:r>
              <a:rPr lang="fi-FI" sz="2000" b="1" dirty="0" err="1" smtClean="0"/>
              <a:t>Arabic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Dialects</a:t>
            </a:r>
            <a:r>
              <a:rPr lang="fi-FI" sz="2000" dirty="0" smtClean="0"/>
              <a:t>. In </a:t>
            </a:r>
            <a:r>
              <a:rPr lang="fi-FI" sz="2000" i="1" dirty="0" err="1" smtClean="0"/>
              <a:t>Proceedings</a:t>
            </a:r>
            <a:r>
              <a:rPr lang="fi-FI" sz="2000" i="1" dirty="0" smtClean="0"/>
              <a:t> of </a:t>
            </a:r>
            <a:r>
              <a:rPr lang="fi-FI" sz="2000" i="1" dirty="0" err="1" smtClean="0"/>
              <a:t>Eurospeech</a:t>
            </a:r>
            <a:r>
              <a:rPr lang="fi-FI" sz="2000" dirty="0" smtClean="0"/>
              <a:t>, Budapest, 1999. </a:t>
            </a:r>
          </a:p>
          <a:p>
            <a:r>
              <a:rPr lang="fi-FI" sz="2000" dirty="0" smtClean="0"/>
              <a:t>A. Kain &amp; J. van </a:t>
            </a:r>
            <a:r>
              <a:rPr lang="fi-FI" sz="2000" dirty="0" err="1" smtClean="0"/>
              <a:t>Santen</a:t>
            </a:r>
            <a:r>
              <a:rPr lang="fi-FI" sz="2000" b="1" dirty="0" smtClean="0"/>
              <a:t>, </a:t>
            </a:r>
            <a:r>
              <a:rPr lang="fi-FI" sz="2000" b="1" dirty="0" err="1" smtClean="0"/>
              <a:t>Frequency-Domain</a:t>
            </a:r>
            <a:r>
              <a:rPr lang="fi-FI" sz="2000" b="1" dirty="0"/>
              <a:t> </a:t>
            </a:r>
            <a:r>
              <a:rPr lang="fi-FI" sz="2000" b="1" dirty="0" err="1" smtClean="0"/>
              <a:t>Delexicalization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using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Surrogate</a:t>
            </a:r>
            <a:r>
              <a:rPr lang="fi-FI" sz="2000" b="1" dirty="0"/>
              <a:t> </a:t>
            </a:r>
            <a:r>
              <a:rPr lang="fi-FI" sz="2000" b="1" dirty="0" err="1" smtClean="0"/>
              <a:t>Vowels</a:t>
            </a:r>
            <a:r>
              <a:rPr lang="fi-FI" sz="2000" dirty="0" smtClean="0"/>
              <a:t>. </a:t>
            </a:r>
            <a:r>
              <a:rPr lang="fi-FI" sz="2000" i="1" dirty="0" smtClean="0"/>
              <a:t>In </a:t>
            </a:r>
            <a:r>
              <a:rPr lang="fi-FI" sz="2000" i="1" dirty="0" err="1" smtClean="0"/>
              <a:t>Proceedings</a:t>
            </a:r>
            <a:r>
              <a:rPr lang="fi-FI" sz="2000" i="1" dirty="0" smtClean="0"/>
              <a:t> of </a:t>
            </a:r>
            <a:r>
              <a:rPr lang="fi-FI" sz="2000" i="1" dirty="0" err="1" smtClean="0"/>
              <a:t>Interspeech</a:t>
            </a:r>
            <a:r>
              <a:rPr lang="fi-FI" sz="2000" dirty="0" smtClean="0"/>
              <a:t>, Chiba, Japan. </a:t>
            </a:r>
          </a:p>
          <a:p>
            <a:r>
              <a:rPr lang="fi-FI" sz="2000" dirty="0" smtClean="0"/>
              <a:t>R. </a:t>
            </a:r>
            <a:r>
              <a:rPr lang="fi-FI" sz="2000" dirty="0" err="1" smtClean="0"/>
              <a:t>Ogden</a:t>
            </a:r>
            <a:r>
              <a:rPr lang="fi-FI" sz="2000" dirty="0" smtClean="0"/>
              <a:t> &amp; S. Routarinne, </a:t>
            </a:r>
            <a:r>
              <a:rPr lang="fi-FI" sz="2000" b="1" dirty="0" smtClean="0"/>
              <a:t>The </a:t>
            </a:r>
            <a:r>
              <a:rPr lang="fi-FI" sz="2000" b="1" dirty="0" err="1" smtClean="0"/>
              <a:t>communicative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function</a:t>
            </a:r>
            <a:r>
              <a:rPr lang="fi-FI" sz="2000" b="1" dirty="0" smtClean="0"/>
              <a:t> of </a:t>
            </a:r>
            <a:r>
              <a:rPr lang="fi-FI" sz="2000" b="1" dirty="0" err="1" smtClean="0"/>
              <a:t>final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rises</a:t>
            </a:r>
            <a:r>
              <a:rPr lang="fi-FI" sz="2000" b="1" dirty="0" smtClean="0"/>
              <a:t> in </a:t>
            </a:r>
            <a:r>
              <a:rPr lang="fi-FI" sz="2000" b="1" dirty="0" err="1" smtClean="0"/>
              <a:t>Finnish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intonation</a:t>
            </a:r>
            <a:r>
              <a:rPr lang="fi-FI" sz="2000" dirty="0" smtClean="0"/>
              <a:t>. </a:t>
            </a:r>
            <a:r>
              <a:rPr lang="fi-FI" sz="2000" i="1" dirty="0" err="1" smtClean="0"/>
              <a:t>Phonetica</a:t>
            </a:r>
            <a:r>
              <a:rPr lang="fi-FI" sz="2000" dirty="0" smtClean="0"/>
              <a:t> 62: 160-175, 2005. </a:t>
            </a:r>
            <a:endParaRPr lang="fi-FI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7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000" dirty="0" err="1" smtClean="0"/>
              <a:t>Regional</a:t>
            </a:r>
            <a:r>
              <a:rPr lang="fi-FI" sz="4000" dirty="0" smtClean="0"/>
              <a:t> and social </a:t>
            </a:r>
            <a:r>
              <a:rPr lang="fi-FI" sz="4000" dirty="0" err="1" smtClean="0"/>
              <a:t>variation</a:t>
            </a:r>
            <a:r>
              <a:rPr lang="fi-FI" sz="4000" dirty="0" smtClean="0"/>
              <a:t> of </a:t>
            </a:r>
            <a:br>
              <a:rPr lang="fi-FI" sz="4000" dirty="0" smtClean="0"/>
            </a:br>
            <a:r>
              <a:rPr lang="fi-FI" sz="4000" dirty="0" err="1" smtClean="0"/>
              <a:t>Finnish</a:t>
            </a:r>
            <a:r>
              <a:rPr lang="fi-FI" sz="4000" dirty="0" smtClean="0"/>
              <a:t> </a:t>
            </a:r>
            <a:r>
              <a:rPr lang="fi-FI" sz="4000" dirty="0" err="1" smtClean="0"/>
              <a:t>prosody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i-FI" sz="2800" dirty="0" err="1" smtClean="0"/>
              <a:t>Funded</a:t>
            </a:r>
            <a:r>
              <a:rPr lang="fi-FI" sz="2800" dirty="0" smtClean="0"/>
              <a:t> </a:t>
            </a:r>
            <a:r>
              <a:rPr lang="fi-FI" sz="2800" dirty="0" err="1" smtClean="0"/>
              <a:t>by</a:t>
            </a:r>
            <a:r>
              <a:rPr lang="fi-FI" sz="2800" dirty="0" smtClean="0"/>
              <a:t> Kone </a:t>
            </a:r>
            <a:r>
              <a:rPr lang="fi-FI" sz="2800" dirty="0" err="1" smtClean="0"/>
              <a:t>Foundation</a:t>
            </a:r>
            <a:r>
              <a:rPr lang="fi-FI" sz="28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sz="2800" dirty="0"/>
              <a:t>P</a:t>
            </a:r>
            <a:r>
              <a:rPr lang="fi-FI" sz="2800" dirty="0" smtClean="0"/>
              <a:t>roject </a:t>
            </a:r>
            <a:r>
              <a:rPr lang="fi-FI" sz="2800" dirty="0" err="1" smtClean="0"/>
              <a:t>started</a:t>
            </a:r>
            <a:r>
              <a:rPr lang="fi-FI" sz="2800" dirty="0" smtClean="0"/>
              <a:t> in August 2013</a:t>
            </a:r>
          </a:p>
          <a:p>
            <a:pPr lvl="1"/>
            <a:r>
              <a:rPr lang="fi-FI" sz="2600" dirty="0" err="1" smtClean="0"/>
              <a:t>Lead</a:t>
            </a:r>
            <a:r>
              <a:rPr lang="fi-FI" sz="2600" dirty="0" smtClean="0"/>
              <a:t> </a:t>
            </a:r>
            <a:r>
              <a:rPr lang="fi-FI" sz="2600" dirty="0" err="1" smtClean="0"/>
              <a:t>researcher</a:t>
            </a:r>
            <a:r>
              <a:rPr lang="fi-FI" sz="2600" dirty="0" smtClean="0"/>
              <a:t>: </a:t>
            </a:r>
            <a:r>
              <a:rPr lang="fi-FI" sz="2600" dirty="0" err="1" smtClean="0"/>
              <a:t>lecturer</a:t>
            </a:r>
            <a:r>
              <a:rPr lang="fi-FI" sz="2600" dirty="0" smtClean="0"/>
              <a:t>, </a:t>
            </a:r>
            <a:r>
              <a:rPr lang="fi-FI" sz="2600" dirty="0" err="1" smtClean="0"/>
              <a:t>docent</a:t>
            </a:r>
            <a:r>
              <a:rPr lang="fi-FI" sz="2600" dirty="0" smtClean="0"/>
              <a:t> Tommi Kurki (UTU)</a:t>
            </a:r>
            <a:endParaRPr lang="fi-FI" sz="2600" dirty="0"/>
          </a:p>
          <a:p>
            <a:pPr lvl="1"/>
            <a:r>
              <a:rPr lang="fi-FI" sz="2600" dirty="0" err="1" smtClean="0"/>
              <a:t>Postdoc</a:t>
            </a:r>
            <a:r>
              <a:rPr lang="fi-FI" sz="2600" dirty="0" smtClean="0"/>
              <a:t> </a:t>
            </a:r>
            <a:r>
              <a:rPr lang="fi-FI" sz="2600" dirty="0" err="1" smtClean="0"/>
              <a:t>researcher</a:t>
            </a:r>
            <a:r>
              <a:rPr lang="fi-FI" sz="2600" dirty="0" smtClean="0"/>
              <a:t>, </a:t>
            </a:r>
            <a:r>
              <a:rPr lang="fi-FI" sz="2600" dirty="0" err="1" smtClean="0"/>
              <a:t>university</a:t>
            </a:r>
            <a:r>
              <a:rPr lang="fi-FI" sz="2600" dirty="0" smtClean="0"/>
              <a:t> </a:t>
            </a:r>
            <a:r>
              <a:rPr lang="fi-FI" sz="2600" dirty="0" err="1" smtClean="0"/>
              <a:t>lecturer</a:t>
            </a:r>
            <a:r>
              <a:rPr lang="fi-FI" sz="2600" dirty="0" smtClean="0"/>
              <a:t> Tommi Nieminen (UEF)</a:t>
            </a:r>
          </a:p>
          <a:p>
            <a:pPr lvl="1"/>
            <a:r>
              <a:rPr lang="fi-FI" sz="2600" dirty="0" smtClean="0"/>
              <a:t>Project </a:t>
            </a:r>
            <a:r>
              <a:rPr lang="fi-FI" sz="2600" dirty="0" err="1" smtClean="0"/>
              <a:t>researcher</a:t>
            </a:r>
            <a:r>
              <a:rPr lang="fi-FI" sz="2600" dirty="0" smtClean="0"/>
              <a:t> </a:t>
            </a:r>
            <a:r>
              <a:rPr lang="fi-FI" sz="2600" dirty="0" err="1" smtClean="0"/>
              <a:t>Hamid</a:t>
            </a:r>
            <a:r>
              <a:rPr lang="fi-FI" sz="2600" dirty="0" smtClean="0"/>
              <a:t> </a:t>
            </a:r>
            <a:r>
              <a:rPr lang="fi-FI" sz="2600" dirty="0" err="1" smtClean="0"/>
              <a:t>Behravan</a:t>
            </a:r>
            <a:r>
              <a:rPr lang="fi-FI" sz="2600" dirty="0" smtClean="0"/>
              <a:t> (UTU, UEF) </a:t>
            </a:r>
            <a:r>
              <a:rPr lang="fi-FI" sz="2600" dirty="0" err="1" smtClean="0"/>
              <a:t>started</a:t>
            </a:r>
            <a:r>
              <a:rPr lang="fi-FI" sz="2600" dirty="0" smtClean="0"/>
              <a:t> in </a:t>
            </a:r>
            <a:r>
              <a:rPr lang="fi-FI" sz="2600" dirty="0" err="1" smtClean="0"/>
              <a:t>November</a:t>
            </a:r>
            <a:r>
              <a:rPr lang="fi-FI" sz="2600" dirty="0" smtClean="0"/>
              <a:t> 2013</a:t>
            </a:r>
          </a:p>
          <a:p>
            <a:pPr lvl="1"/>
            <a:r>
              <a:rPr lang="fi-FI" sz="2600" dirty="0" err="1" smtClean="0"/>
              <a:t>PhD</a:t>
            </a:r>
            <a:r>
              <a:rPr lang="fi-FI" sz="2600" dirty="0" smtClean="0"/>
              <a:t> </a:t>
            </a:r>
            <a:r>
              <a:rPr lang="fi-FI" sz="2600" dirty="0" err="1"/>
              <a:t>s</a:t>
            </a:r>
            <a:r>
              <a:rPr lang="fi-FI" sz="2600" dirty="0" err="1" smtClean="0"/>
              <a:t>tudent</a:t>
            </a:r>
            <a:r>
              <a:rPr lang="fi-FI" sz="2600" dirty="0" smtClean="0"/>
              <a:t> Heini Kallio (UH) </a:t>
            </a:r>
            <a:r>
              <a:rPr lang="fi-FI" sz="2600" dirty="0" err="1" smtClean="0"/>
              <a:t>started</a:t>
            </a:r>
            <a:r>
              <a:rPr lang="fi-FI" sz="2600" dirty="0" smtClean="0"/>
              <a:t> in </a:t>
            </a:r>
            <a:r>
              <a:rPr lang="fi-FI" sz="2600" dirty="0" err="1" smtClean="0"/>
              <a:t>January</a:t>
            </a:r>
            <a:r>
              <a:rPr lang="fi-FI" sz="2600" dirty="0" smtClean="0"/>
              <a:t> 2014</a:t>
            </a:r>
            <a:endParaRPr lang="fi-FI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8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 err="1" smtClean="0"/>
              <a:t>Regional</a:t>
            </a:r>
            <a:r>
              <a:rPr lang="fi-FI" sz="4000" dirty="0" smtClean="0"/>
              <a:t> and social </a:t>
            </a:r>
            <a:r>
              <a:rPr lang="fi-FI" sz="4000" dirty="0" err="1" smtClean="0"/>
              <a:t>variation</a:t>
            </a:r>
            <a:r>
              <a:rPr lang="fi-FI" sz="4000" dirty="0" smtClean="0"/>
              <a:t> of </a:t>
            </a:r>
            <a:br>
              <a:rPr lang="fi-FI" sz="4000" dirty="0" smtClean="0"/>
            </a:br>
            <a:r>
              <a:rPr lang="fi-FI" sz="4000" dirty="0" err="1" smtClean="0"/>
              <a:t>Finnish</a:t>
            </a:r>
            <a:r>
              <a:rPr lang="fi-FI" sz="4000" dirty="0" smtClean="0"/>
              <a:t> </a:t>
            </a:r>
            <a:r>
              <a:rPr lang="fi-FI" sz="4000" dirty="0" err="1" smtClean="0"/>
              <a:t>prosody</a:t>
            </a:r>
            <a:r>
              <a:rPr lang="fi-FI" sz="4000" dirty="0" smtClean="0"/>
              <a:t> - GOALS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565104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fi-FI" sz="2800" dirty="0" smtClean="0"/>
              <a:t>To </a:t>
            </a:r>
            <a:r>
              <a:rPr lang="fi-FI" sz="2800" dirty="0" err="1" smtClean="0"/>
              <a:t>study</a:t>
            </a:r>
            <a:r>
              <a:rPr lang="fi-FI" sz="2800" dirty="0" smtClean="0"/>
              <a:t> the (</a:t>
            </a:r>
            <a:r>
              <a:rPr lang="fi-FI" sz="2800" dirty="0" err="1" smtClean="0"/>
              <a:t>regional</a:t>
            </a:r>
            <a:r>
              <a:rPr lang="fi-FI" sz="2800" dirty="0" smtClean="0"/>
              <a:t> &amp; social) </a:t>
            </a:r>
            <a:r>
              <a:rPr lang="fi-FI" sz="2800" dirty="0" err="1" smtClean="0"/>
              <a:t>variation</a:t>
            </a:r>
            <a:r>
              <a:rPr lang="fi-FI" sz="2800" dirty="0" smtClean="0"/>
              <a:t> of </a:t>
            </a:r>
            <a:r>
              <a:rPr lang="fi-FI" sz="2800" dirty="0" err="1" smtClean="0"/>
              <a:t>spoken</a:t>
            </a:r>
            <a:r>
              <a:rPr lang="fi-FI" sz="2800" dirty="0" smtClean="0"/>
              <a:t> </a:t>
            </a:r>
            <a:r>
              <a:rPr lang="fi-FI" sz="2800" dirty="0" err="1" smtClean="0"/>
              <a:t>Finnish</a:t>
            </a:r>
            <a:r>
              <a:rPr lang="fi-FI" sz="2800" dirty="0" smtClean="0"/>
              <a:t> </a:t>
            </a:r>
            <a:r>
              <a:rPr lang="fi-FI" sz="2800" dirty="0" err="1" smtClean="0"/>
              <a:t>prosody</a:t>
            </a:r>
            <a:endParaRPr lang="fi-FI" sz="2800" dirty="0" smtClean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fi-FI" sz="2800" dirty="0"/>
              <a:t>To </a:t>
            </a:r>
            <a:r>
              <a:rPr lang="fi-FI" sz="2800" dirty="0" err="1"/>
              <a:t>collect</a:t>
            </a:r>
            <a:r>
              <a:rPr lang="fi-FI" sz="2800" dirty="0"/>
              <a:t> a </a:t>
            </a:r>
            <a:r>
              <a:rPr lang="fi-FI" sz="2800" dirty="0" err="1"/>
              <a:t>speech</a:t>
            </a:r>
            <a:r>
              <a:rPr lang="fi-FI" sz="2800" dirty="0"/>
              <a:t> </a:t>
            </a:r>
            <a:r>
              <a:rPr lang="fi-FI" sz="2800" dirty="0" err="1"/>
              <a:t>corpus</a:t>
            </a:r>
            <a:r>
              <a:rPr lang="fi-FI" sz="2800" dirty="0"/>
              <a:t> </a:t>
            </a:r>
            <a:r>
              <a:rPr lang="fi-FI" sz="2800" dirty="0" err="1"/>
              <a:t>suitable</a:t>
            </a:r>
            <a:r>
              <a:rPr lang="fi-FI" sz="2800" dirty="0"/>
              <a:t> for </a:t>
            </a:r>
            <a:r>
              <a:rPr lang="fi-FI" sz="2800" dirty="0" err="1"/>
              <a:t>mentioned</a:t>
            </a:r>
            <a:r>
              <a:rPr lang="fi-FI" sz="2800" dirty="0"/>
              <a:t> </a:t>
            </a:r>
            <a:r>
              <a:rPr lang="fi-FI" sz="2800" dirty="0" err="1"/>
              <a:t>research</a:t>
            </a:r>
            <a:r>
              <a:rPr lang="fi-FI" sz="2800" dirty="0"/>
              <a:t> </a:t>
            </a:r>
            <a:r>
              <a:rPr lang="fi-FI" sz="2800" dirty="0" err="1"/>
              <a:t>purposes</a:t>
            </a:r>
            <a:endParaRPr lang="fi-FI" sz="28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fi-FI" sz="2800" dirty="0"/>
              <a:t>To </a:t>
            </a:r>
            <a:r>
              <a:rPr lang="fi-FI" sz="2800" dirty="0" err="1"/>
              <a:t>develop</a:t>
            </a:r>
            <a:r>
              <a:rPr lang="fi-FI" sz="2800" dirty="0"/>
              <a:t> and </a:t>
            </a:r>
            <a:r>
              <a:rPr lang="fi-FI" sz="2800" dirty="0" err="1"/>
              <a:t>use</a:t>
            </a:r>
            <a:r>
              <a:rPr lang="fi-FI" sz="2800" dirty="0"/>
              <a:t> new </a:t>
            </a:r>
            <a:r>
              <a:rPr lang="fi-FI" sz="2800" dirty="0" err="1"/>
              <a:t>methods</a:t>
            </a:r>
            <a:r>
              <a:rPr lang="fi-FI" sz="2800" dirty="0"/>
              <a:t> for </a:t>
            </a:r>
            <a:r>
              <a:rPr lang="fi-FI" sz="2800" dirty="0" err="1"/>
              <a:t>collecting</a:t>
            </a:r>
            <a:r>
              <a:rPr lang="fi-FI" sz="2800" dirty="0"/>
              <a:t> </a:t>
            </a:r>
            <a:r>
              <a:rPr lang="fi-FI" sz="2800" dirty="0" err="1"/>
              <a:t>speech</a:t>
            </a:r>
            <a:r>
              <a:rPr lang="fi-FI" sz="2800" dirty="0"/>
              <a:t> data (</a:t>
            </a:r>
            <a:r>
              <a:rPr lang="fi-FI" sz="2800" dirty="0" err="1"/>
              <a:t>crowdsourcing</a:t>
            </a:r>
            <a:r>
              <a:rPr lang="fi-FI" sz="2800" dirty="0"/>
              <a:t>)</a:t>
            </a:r>
          </a:p>
          <a:p>
            <a:pPr marL="0" indent="0">
              <a:buNone/>
            </a:pPr>
            <a:endParaRPr lang="fi-FI" sz="2800" dirty="0" smtClean="0"/>
          </a:p>
          <a:p>
            <a:r>
              <a:rPr lang="fi-FI" sz="2800" dirty="0" smtClean="0"/>
              <a:t>To </a:t>
            </a:r>
            <a:r>
              <a:rPr lang="fi-FI" sz="2800" dirty="0" err="1" smtClean="0"/>
              <a:t>meddle</a:t>
            </a:r>
            <a:r>
              <a:rPr lang="fi-FI" sz="2800" dirty="0" smtClean="0"/>
              <a:t> with </a:t>
            </a:r>
            <a:r>
              <a:rPr lang="fi-FI" sz="2800" dirty="0" err="1" smtClean="0"/>
              <a:t>sociolinguistics</a:t>
            </a:r>
            <a:r>
              <a:rPr lang="fi-FI" sz="2800" dirty="0" smtClean="0"/>
              <a:t>, </a:t>
            </a:r>
            <a:r>
              <a:rPr lang="fi-FI" sz="2800" dirty="0" err="1" smtClean="0"/>
              <a:t>phonetics</a:t>
            </a:r>
            <a:r>
              <a:rPr lang="fi-FI" sz="2800" dirty="0" smtClean="0"/>
              <a:t> and </a:t>
            </a:r>
            <a:r>
              <a:rPr lang="fi-FI" sz="2800" dirty="0" err="1" smtClean="0"/>
              <a:t>computer</a:t>
            </a:r>
            <a:r>
              <a:rPr lang="fi-FI" sz="2800" dirty="0" smtClean="0"/>
              <a:t> science</a:t>
            </a:r>
            <a:endParaRPr lang="fi-F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4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i-FI" sz="4000" dirty="0" err="1" smtClean="0"/>
              <a:t>Why</a:t>
            </a:r>
            <a:r>
              <a:rPr lang="fi-FI" sz="4000" dirty="0" smtClean="0"/>
              <a:t>?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i-FI" sz="2800" dirty="0" err="1" smtClean="0"/>
              <a:t>There’s</a:t>
            </a:r>
            <a:r>
              <a:rPr lang="fi-FI" sz="2800" dirty="0" smtClean="0"/>
              <a:t> </a:t>
            </a:r>
            <a:r>
              <a:rPr lang="fi-FI" sz="2800" dirty="0" err="1" smtClean="0"/>
              <a:t>relatively</a:t>
            </a:r>
            <a:r>
              <a:rPr lang="fi-FI" sz="2800" dirty="0" smtClean="0"/>
              <a:t> </a:t>
            </a:r>
            <a:r>
              <a:rPr lang="fi-FI" sz="2800" dirty="0" err="1" smtClean="0"/>
              <a:t>little</a:t>
            </a:r>
            <a:r>
              <a:rPr lang="fi-FI" sz="2800" dirty="0" smtClean="0"/>
              <a:t> </a:t>
            </a:r>
            <a:r>
              <a:rPr lang="fi-FI" sz="2800" dirty="0" err="1" smtClean="0"/>
              <a:t>studies</a:t>
            </a:r>
            <a:r>
              <a:rPr lang="fi-FI" sz="2800" dirty="0" smtClean="0"/>
              <a:t> on the </a:t>
            </a:r>
            <a:r>
              <a:rPr lang="fi-FI" sz="2800" dirty="0" err="1" smtClean="0"/>
              <a:t>prosody</a:t>
            </a:r>
            <a:r>
              <a:rPr lang="fi-FI" sz="2800" dirty="0" smtClean="0"/>
              <a:t> </a:t>
            </a:r>
            <a:r>
              <a:rPr lang="fi-FI" sz="2800" dirty="0" err="1" smtClean="0"/>
              <a:t>variation</a:t>
            </a:r>
            <a:r>
              <a:rPr lang="fi-FI" sz="2800" dirty="0" smtClean="0"/>
              <a:t> of </a:t>
            </a:r>
            <a:r>
              <a:rPr lang="fi-FI" sz="2800" dirty="0" err="1" smtClean="0"/>
              <a:t>spoken</a:t>
            </a:r>
            <a:r>
              <a:rPr lang="fi-FI" sz="2800" dirty="0" smtClean="0"/>
              <a:t> </a:t>
            </a:r>
            <a:r>
              <a:rPr lang="fi-FI" sz="2800" dirty="0" err="1" smtClean="0"/>
              <a:t>Finnish</a:t>
            </a:r>
            <a:endParaRPr lang="fi-FI" sz="2800" dirty="0" smtClean="0"/>
          </a:p>
          <a:p>
            <a:pPr>
              <a:lnSpc>
                <a:spcPct val="110000"/>
              </a:lnSpc>
            </a:pPr>
            <a:r>
              <a:rPr lang="fi-FI" sz="2800" dirty="0" err="1" smtClean="0"/>
              <a:t>Most</a:t>
            </a:r>
            <a:r>
              <a:rPr lang="fi-FI" sz="2800" dirty="0" smtClean="0"/>
              <a:t> </a:t>
            </a:r>
            <a:r>
              <a:rPr lang="fi-FI" sz="2800" dirty="0" err="1" smtClean="0"/>
              <a:t>prosody</a:t>
            </a:r>
            <a:r>
              <a:rPr lang="fi-FI" sz="2800" dirty="0" smtClean="0"/>
              <a:t> </a:t>
            </a:r>
            <a:r>
              <a:rPr lang="fi-FI" sz="2800" dirty="0" err="1" smtClean="0"/>
              <a:t>studies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</a:t>
            </a:r>
            <a:r>
              <a:rPr lang="fi-FI" sz="2800" dirty="0" err="1" smtClean="0"/>
              <a:t>based</a:t>
            </a:r>
            <a:r>
              <a:rPr lang="fi-FI" sz="2800" dirty="0" smtClean="0"/>
              <a:t> on </a:t>
            </a:r>
            <a:r>
              <a:rPr lang="fi-FI" sz="2800" i="1" dirty="0" err="1" smtClean="0"/>
              <a:t>read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speech</a:t>
            </a:r>
            <a:r>
              <a:rPr lang="fi-FI" sz="2800" i="1" dirty="0" smtClean="0"/>
              <a:t> </a:t>
            </a:r>
            <a:r>
              <a:rPr lang="fi-FI" sz="2800" dirty="0" err="1" smtClean="0"/>
              <a:t>or</a:t>
            </a:r>
            <a:r>
              <a:rPr lang="fi-FI" sz="2800" dirty="0" smtClean="0"/>
              <a:t> </a:t>
            </a:r>
            <a:r>
              <a:rPr lang="fi-FI" sz="2800" i="1" dirty="0" err="1" smtClean="0"/>
              <a:t>standard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spoken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language</a:t>
            </a:r>
            <a:endParaRPr lang="fi-FI" sz="2800" i="1" dirty="0"/>
          </a:p>
          <a:p>
            <a:pPr>
              <a:lnSpc>
                <a:spcPct val="110000"/>
              </a:lnSpc>
            </a:pPr>
            <a:r>
              <a:rPr lang="fi-FI" sz="2800" dirty="0" err="1" smtClean="0"/>
              <a:t>When</a:t>
            </a:r>
            <a:r>
              <a:rPr lang="fi-FI" sz="2800" dirty="0" smtClean="0"/>
              <a:t> </a:t>
            </a:r>
            <a:r>
              <a:rPr lang="fi-FI" sz="2800" dirty="0" err="1" smtClean="0"/>
              <a:t>prosody</a:t>
            </a:r>
            <a:r>
              <a:rPr lang="fi-FI" sz="2800" dirty="0" smtClean="0"/>
              <a:t> </a:t>
            </a:r>
            <a:r>
              <a:rPr lang="fi-FI" sz="2800" dirty="0" err="1" smtClean="0"/>
              <a:t>variation</a:t>
            </a:r>
            <a:r>
              <a:rPr lang="fi-FI" sz="2800" dirty="0" smtClean="0"/>
              <a:t> is </a:t>
            </a:r>
            <a:r>
              <a:rPr lang="fi-FI" sz="2800" dirty="0" err="1" smtClean="0"/>
              <a:t>studied</a:t>
            </a:r>
            <a:r>
              <a:rPr lang="fi-FI" sz="2800" dirty="0" smtClean="0"/>
              <a:t>, </a:t>
            </a:r>
            <a:r>
              <a:rPr lang="fi-FI" sz="2800" dirty="0" err="1" smtClean="0"/>
              <a:t>it’s</a:t>
            </a:r>
            <a:r>
              <a:rPr lang="fi-FI" sz="2800" dirty="0" smtClean="0"/>
              <a:t> </a:t>
            </a:r>
            <a:r>
              <a:rPr lang="fi-FI" sz="2800" dirty="0" err="1" smtClean="0"/>
              <a:t>often</a:t>
            </a:r>
            <a:r>
              <a:rPr lang="fi-FI" sz="2800" dirty="0" smtClean="0"/>
              <a:t> </a:t>
            </a:r>
            <a:r>
              <a:rPr lang="fi-FI" sz="2800" dirty="0" err="1" smtClean="0"/>
              <a:t>focused</a:t>
            </a:r>
            <a:r>
              <a:rPr lang="fi-FI" sz="2800" dirty="0" smtClean="0"/>
              <a:t> on </a:t>
            </a:r>
            <a:r>
              <a:rPr lang="fi-FI" sz="2800" i="1" dirty="0" err="1" smtClean="0"/>
              <a:t>functional</a:t>
            </a:r>
            <a:r>
              <a:rPr lang="fi-FI" sz="2800" dirty="0" smtClean="0"/>
              <a:t> and </a:t>
            </a:r>
            <a:r>
              <a:rPr lang="fi-FI" sz="2800" i="1" dirty="0" err="1" smtClean="0"/>
              <a:t>communicational</a:t>
            </a:r>
            <a:r>
              <a:rPr lang="fi-FI" sz="2800" dirty="0" smtClean="0"/>
              <a:t> </a:t>
            </a:r>
            <a:r>
              <a:rPr lang="fi-FI" sz="2800" dirty="0" err="1" smtClean="0"/>
              <a:t>variation</a:t>
            </a:r>
            <a:r>
              <a:rPr lang="fi-FI" sz="2800" dirty="0" smtClean="0"/>
              <a:t> </a:t>
            </a:r>
            <a:r>
              <a:rPr lang="fi-FI" sz="2800" dirty="0" err="1" smtClean="0"/>
              <a:t>instead</a:t>
            </a:r>
            <a:r>
              <a:rPr lang="fi-FI" sz="2800" dirty="0" smtClean="0"/>
              <a:t> of </a:t>
            </a:r>
            <a:r>
              <a:rPr lang="fi-FI" sz="2800" dirty="0" err="1" smtClean="0"/>
              <a:t>regional</a:t>
            </a:r>
            <a:r>
              <a:rPr lang="fi-FI" sz="2800" dirty="0" smtClean="0"/>
              <a:t> </a:t>
            </a:r>
            <a:r>
              <a:rPr lang="fi-FI" sz="2800" dirty="0" err="1" smtClean="0"/>
              <a:t>or</a:t>
            </a:r>
            <a:r>
              <a:rPr lang="fi-FI" sz="2800" dirty="0" smtClean="0"/>
              <a:t> social </a:t>
            </a:r>
            <a:r>
              <a:rPr lang="fi-FI" sz="2800" dirty="0" err="1" smtClean="0"/>
              <a:t>variation</a:t>
            </a:r>
            <a:endParaRPr lang="fi-FI" sz="2800" dirty="0" smtClean="0"/>
          </a:p>
          <a:p>
            <a:pPr>
              <a:lnSpc>
                <a:spcPct val="110000"/>
              </a:lnSpc>
            </a:pPr>
            <a:r>
              <a:rPr lang="fi-FI" sz="2800" dirty="0" err="1" smtClean="0"/>
              <a:t>Most</a:t>
            </a:r>
            <a:r>
              <a:rPr lang="fi-FI" sz="2800" dirty="0" smtClean="0"/>
              <a:t> </a:t>
            </a:r>
            <a:r>
              <a:rPr lang="fi-FI" sz="2800" dirty="0" err="1" smtClean="0"/>
              <a:t>studies</a:t>
            </a:r>
            <a:r>
              <a:rPr lang="fi-FI" sz="2800" dirty="0" smtClean="0"/>
              <a:t> on </a:t>
            </a:r>
            <a:r>
              <a:rPr lang="fi-FI" sz="2800" dirty="0" err="1" smtClean="0"/>
              <a:t>Finnish</a:t>
            </a:r>
            <a:r>
              <a:rPr lang="fi-FI" sz="2800" dirty="0" smtClean="0"/>
              <a:t> </a:t>
            </a:r>
            <a:r>
              <a:rPr lang="fi-FI" sz="2800" dirty="0" err="1" smtClean="0"/>
              <a:t>language</a:t>
            </a:r>
            <a:r>
              <a:rPr lang="fi-FI" sz="2800" dirty="0" smtClean="0"/>
              <a:t> </a:t>
            </a:r>
            <a:r>
              <a:rPr lang="fi-FI" sz="2800" dirty="0" err="1" smtClean="0"/>
              <a:t>variation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</a:t>
            </a:r>
            <a:r>
              <a:rPr lang="fi-FI" sz="2800" dirty="0" err="1" smtClean="0"/>
              <a:t>from</a:t>
            </a:r>
            <a:r>
              <a:rPr lang="fi-FI" sz="2800" dirty="0" smtClean="0"/>
              <a:t> a </a:t>
            </a:r>
            <a:r>
              <a:rPr lang="fi-FI" sz="2800" dirty="0" err="1" smtClean="0"/>
              <a:t>linguistic</a:t>
            </a:r>
            <a:r>
              <a:rPr lang="fi-FI" sz="2800" dirty="0" smtClean="0"/>
              <a:t> </a:t>
            </a:r>
            <a:r>
              <a:rPr lang="fi-FI" sz="2800" dirty="0" err="1" smtClean="0"/>
              <a:t>point</a:t>
            </a:r>
            <a:r>
              <a:rPr lang="fi-FI" sz="2800" dirty="0" smtClean="0"/>
              <a:t> of </a:t>
            </a:r>
            <a:r>
              <a:rPr lang="fi-FI" sz="2800" dirty="0" err="1" smtClean="0"/>
              <a:t>view</a:t>
            </a:r>
            <a:endParaRPr lang="fi-FI" sz="2800" dirty="0" smtClean="0"/>
          </a:p>
          <a:p>
            <a:pPr>
              <a:lnSpc>
                <a:spcPct val="110000"/>
              </a:lnSpc>
            </a:pPr>
            <a:r>
              <a:rPr lang="fi-FI" sz="2800" dirty="0" err="1" smtClean="0"/>
              <a:t>There’s</a:t>
            </a:r>
            <a:r>
              <a:rPr lang="fi-FI" sz="2800" dirty="0" smtClean="0"/>
              <a:t> no </a:t>
            </a:r>
            <a:r>
              <a:rPr lang="fi-FI" sz="2800" dirty="0" err="1" smtClean="0"/>
              <a:t>speech</a:t>
            </a:r>
            <a:r>
              <a:rPr lang="fi-FI" sz="2800" dirty="0" smtClean="0"/>
              <a:t> </a:t>
            </a:r>
            <a:r>
              <a:rPr lang="fi-FI" sz="2800" dirty="0" err="1" smtClean="0"/>
              <a:t>corpus</a:t>
            </a:r>
            <a:r>
              <a:rPr lang="fi-FI" sz="2800" dirty="0" smtClean="0"/>
              <a:t> </a:t>
            </a:r>
            <a:r>
              <a:rPr lang="fi-FI" sz="2800" dirty="0" err="1" smtClean="0"/>
              <a:t>designed</a:t>
            </a:r>
            <a:r>
              <a:rPr lang="fi-FI" sz="2800" dirty="0" smtClean="0"/>
              <a:t> </a:t>
            </a:r>
            <a:r>
              <a:rPr lang="fi-FI" sz="2800" dirty="0" err="1" smtClean="0"/>
              <a:t>especially</a:t>
            </a:r>
            <a:r>
              <a:rPr lang="fi-FI" sz="2800" dirty="0" smtClean="0"/>
              <a:t> for </a:t>
            </a:r>
            <a:r>
              <a:rPr lang="fi-FI" sz="2800" dirty="0" err="1" smtClean="0"/>
              <a:t>studying</a:t>
            </a:r>
            <a:r>
              <a:rPr lang="fi-FI" sz="2800" dirty="0" smtClean="0"/>
              <a:t> </a:t>
            </a:r>
            <a:r>
              <a:rPr lang="fi-FI" sz="2800" i="1" dirty="0" err="1" smtClean="0"/>
              <a:t>prosody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variation</a:t>
            </a:r>
            <a:r>
              <a:rPr lang="fi-FI" sz="2800" dirty="0" smtClean="0"/>
              <a:t> in </a:t>
            </a:r>
            <a:r>
              <a:rPr lang="fi-FI" sz="2800" dirty="0" err="1" smtClean="0"/>
              <a:t>Finnish</a:t>
            </a:r>
            <a:endParaRPr lang="fi-F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34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 smtClean="0"/>
              <a:t>Why</a:t>
            </a:r>
            <a:r>
              <a:rPr lang="fi-FI" sz="4000" dirty="0" smtClean="0"/>
              <a:t> </a:t>
            </a:r>
            <a:r>
              <a:rPr lang="fi-FI" sz="4000" dirty="0" err="1" smtClean="0"/>
              <a:t>prosody</a:t>
            </a:r>
            <a:r>
              <a:rPr lang="fi-FI" sz="4000" dirty="0" smtClean="0"/>
              <a:t>?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096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 err="1" smtClean="0"/>
              <a:t>Prosodic</a:t>
            </a:r>
            <a:r>
              <a:rPr lang="fi-FI" sz="2800" dirty="0" smtClean="0"/>
              <a:t> </a:t>
            </a:r>
            <a:r>
              <a:rPr lang="fi-FI" sz="2800" dirty="0" err="1" smtClean="0"/>
              <a:t>features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</a:t>
            </a:r>
            <a:r>
              <a:rPr lang="fi-FI" sz="2800" dirty="0" err="1" smtClean="0"/>
              <a:t>shown</a:t>
            </a:r>
            <a:r>
              <a:rPr lang="fi-FI" sz="2800" dirty="0" smtClean="0"/>
              <a:t> to </a:t>
            </a:r>
            <a:r>
              <a:rPr lang="fi-FI" sz="2800" dirty="0" err="1" smtClean="0"/>
              <a:t>have</a:t>
            </a:r>
            <a:r>
              <a:rPr lang="fi-FI" sz="2800" dirty="0" smtClean="0"/>
              <a:t> a </a:t>
            </a:r>
            <a:r>
              <a:rPr lang="fi-FI" sz="2800" dirty="0" err="1" smtClean="0"/>
              <a:t>significant</a:t>
            </a:r>
            <a:r>
              <a:rPr lang="fi-FI" sz="2800" dirty="0" smtClean="0"/>
              <a:t> </a:t>
            </a:r>
            <a:r>
              <a:rPr lang="fi-FI" sz="2800" dirty="0" err="1" smtClean="0"/>
              <a:t>role</a:t>
            </a:r>
            <a:r>
              <a:rPr lang="fi-FI" sz="2800" dirty="0" smtClean="0"/>
              <a:t> in </a:t>
            </a:r>
            <a:r>
              <a:rPr lang="fi-FI" sz="2800" dirty="0" err="1" smtClean="0"/>
              <a:t>many</a:t>
            </a:r>
            <a:r>
              <a:rPr lang="fi-FI" sz="2800" dirty="0" smtClean="0"/>
              <a:t> </a:t>
            </a:r>
            <a:r>
              <a:rPr lang="fi-FI" sz="2800" dirty="0" err="1" smtClean="0"/>
              <a:t>aspects</a:t>
            </a:r>
            <a:r>
              <a:rPr lang="fi-FI" sz="2800" dirty="0" smtClean="0"/>
              <a:t> of </a:t>
            </a:r>
            <a:r>
              <a:rPr lang="fi-FI" sz="2800" dirty="0" err="1" smtClean="0"/>
              <a:t>communication</a:t>
            </a:r>
            <a:r>
              <a:rPr lang="fi-FI" sz="2800" dirty="0" smtClean="0"/>
              <a:t>, </a:t>
            </a:r>
            <a:r>
              <a:rPr lang="fi-FI" sz="2800" dirty="0" err="1" smtClean="0"/>
              <a:t>e.g</a:t>
            </a:r>
            <a:r>
              <a:rPr lang="fi-FI" sz="2800" dirty="0" smtClean="0"/>
              <a:t>.</a:t>
            </a:r>
            <a:endParaRPr lang="fi-FI" sz="24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b="1" dirty="0" err="1" smtClean="0"/>
              <a:t>Speech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intelligibility</a:t>
            </a:r>
            <a:r>
              <a:rPr lang="fi-FI" sz="24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b="1" dirty="0" err="1" smtClean="0"/>
              <a:t>Expression</a:t>
            </a:r>
            <a:r>
              <a:rPr lang="fi-FI" sz="2400" b="1" dirty="0" smtClean="0"/>
              <a:t> and </a:t>
            </a:r>
            <a:r>
              <a:rPr lang="fi-FI" sz="2400" b="1" dirty="0" err="1" smtClean="0"/>
              <a:t>identification</a:t>
            </a:r>
            <a:r>
              <a:rPr lang="fi-FI" sz="2400" b="1" dirty="0" smtClean="0"/>
              <a:t> of </a:t>
            </a:r>
            <a:r>
              <a:rPr lang="fi-FI" sz="2400" b="1" dirty="0" err="1" smtClean="0"/>
              <a:t>emotions</a:t>
            </a:r>
            <a:endParaRPr lang="fi-FI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b="1" dirty="0" smtClean="0"/>
              <a:t>Language </a:t>
            </a:r>
            <a:r>
              <a:rPr lang="fi-FI" sz="2400" b="1" dirty="0" err="1" smtClean="0"/>
              <a:t>identification</a:t>
            </a:r>
            <a:endParaRPr lang="fi-FI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b="1" dirty="0" err="1" smtClean="0"/>
              <a:t>Semantics</a:t>
            </a:r>
            <a:r>
              <a:rPr lang="fi-FI" sz="2400" b="1" dirty="0" smtClean="0"/>
              <a:t> &amp; </a:t>
            </a:r>
            <a:r>
              <a:rPr lang="fi-FI" sz="2400" b="1" dirty="0" err="1" smtClean="0"/>
              <a:t>grammatics</a:t>
            </a:r>
            <a:endParaRPr lang="fi-FI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b="1" dirty="0" err="1" smtClean="0"/>
              <a:t>Conversational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flow</a:t>
            </a:r>
            <a:r>
              <a:rPr lang="fi-FI" sz="2400" b="1" dirty="0" smtClean="0"/>
              <a:t> (</a:t>
            </a:r>
            <a:r>
              <a:rPr lang="fi-FI" sz="2400" b="1" dirty="0" err="1" smtClean="0"/>
              <a:t>e.g</a:t>
            </a:r>
            <a:r>
              <a:rPr lang="fi-FI" sz="2400" b="1" dirty="0" smtClean="0"/>
              <a:t>. </a:t>
            </a:r>
            <a:r>
              <a:rPr lang="fi-FI" sz="2400" b="1" dirty="0" err="1" smtClean="0"/>
              <a:t>turntaking</a:t>
            </a:r>
            <a:r>
              <a:rPr lang="fi-FI" sz="2400" b="1" dirty="0" smtClean="0"/>
              <a:t> and </a:t>
            </a:r>
            <a:r>
              <a:rPr lang="fi-FI" sz="2400" b="1" dirty="0" err="1" smtClean="0"/>
              <a:t>-giving</a:t>
            </a:r>
            <a:r>
              <a:rPr lang="fi-FI" sz="2400" b="1" dirty="0" smtClean="0"/>
              <a:t>)</a:t>
            </a:r>
          </a:p>
          <a:p>
            <a:pPr marL="457200" lvl="1" indent="0">
              <a:buNone/>
            </a:pPr>
            <a:endParaRPr lang="fi-FI" sz="2400" dirty="0" smtClean="0"/>
          </a:p>
          <a:p>
            <a:pPr lvl="1"/>
            <a:endParaRPr lang="fi-FI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PROSOVAR - Heini Kallio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6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417320" y="4725144"/>
            <a:ext cx="8331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i-FI" sz="2800" dirty="0" err="1"/>
              <a:t>Information</a:t>
            </a:r>
            <a:r>
              <a:rPr lang="fi-FI" sz="2800" dirty="0"/>
              <a:t> </a:t>
            </a:r>
            <a:r>
              <a:rPr lang="fi-FI" sz="2800" dirty="0" err="1"/>
              <a:t>about</a:t>
            </a:r>
            <a:r>
              <a:rPr lang="fi-FI" sz="2800" dirty="0"/>
              <a:t> </a:t>
            </a:r>
            <a:r>
              <a:rPr lang="fi-FI" sz="2800" dirty="0" err="1"/>
              <a:t>Finnish</a:t>
            </a:r>
            <a:r>
              <a:rPr lang="fi-FI" sz="2800" dirty="0"/>
              <a:t> </a:t>
            </a:r>
            <a:r>
              <a:rPr lang="fi-FI" sz="2800" dirty="0" err="1"/>
              <a:t>prosody</a:t>
            </a:r>
            <a:r>
              <a:rPr lang="fi-FI" sz="2800" dirty="0"/>
              <a:t> </a:t>
            </a:r>
            <a:r>
              <a:rPr lang="fi-FI" sz="2800" dirty="0" err="1"/>
              <a:t>variation</a:t>
            </a:r>
            <a:r>
              <a:rPr lang="fi-FI" sz="2800" dirty="0"/>
              <a:t> is </a:t>
            </a:r>
            <a:r>
              <a:rPr lang="fi-FI" sz="2800" dirty="0" err="1"/>
              <a:t>applicable</a:t>
            </a:r>
            <a:r>
              <a:rPr lang="fi-FI" sz="2800" dirty="0"/>
              <a:t> to </a:t>
            </a:r>
            <a:r>
              <a:rPr lang="fi-FI" sz="2800" dirty="0" err="1"/>
              <a:t>e.g</a:t>
            </a:r>
            <a:r>
              <a:rPr lang="fi-FI" sz="2800" dirty="0"/>
              <a:t>. </a:t>
            </a:r>
            <a:r>
              <a:rPr lang="fi-FI" sz="2800" dirty="0" err="1"/>
              <a:t>second</a:t>
            </a:r>
            <a:r>
              <a:rPr lang="fi-FI" sz="2800" dirty="0"/>
              <a:t> </a:t>
            </a:r>
            <a:r>
              <a:rPr lang="fi-FI" sz="2800" dirty="0" err="1"/>
              <a:t>language</a:t>
            </a:r>
            <a:r>
              <a:rPr lang="fi-FI" sz="2800" dirty="0"/>
              <a:t> </a:t>
            </a:r>
            <a:r>
              <a:rPr lang="fi-FI" sz="2800" dirty="0" err="1"/>
              <a:t>teaching</a:t>
            </a:r>
            <a:r>
              <a:rPr lang="fi-FI" sz="2800" dirty="0"/>
              <a:t>, </a:t>
            </a:r>
            <a:r>
              <a:rPr lang="fi-FI" sz="2800" dirty="0" err="1"/>
              <a:t>speaker</a:t>
            </a:r>
            <a:r>
              <a:rPr lang="fi-FI" sz="2800" dirty="0"/>
              <a:t> and </a:t>
            </a:r>
            <a:r>
              <a:rPr lang="fi-FI" sz="2800" dirty="0" err="1"/>
              <a:t>speech</a:t>
            </a:r>
            <a:r>
              <a:rPr lang="fi-FI" sz="2800" dirty="0"/>
              <a:t> </a:t>
            </a:r>
            <a:r>
              <a:rPr lang="fi-FI" sz="2800" dirty="0" err="1"/>
              <a:t>recognition</a:t>
            </a:r>
            <a:r>
              <a:rPr lang="fi-FI" sz="2800" dirty="0"/>
              <a:t> </a:t>
            </a:r>
            <a:r>
              <a:rPr lang="fi-FI" sz="2800" dirty="0" err="1"/>
              <a:t>applications</a:t>
            </a:r>
            <a:r>
              <a:rPr lang="fi-FI" sz="2800" dirty="0"/>
              <a:t> and </a:t>
            </a:r>
            <a:r>
              <a:rPr lang="fi-FI" sz="2800" dirty="0" err="1"/>
              <a:t>speech</a:t>
            </a:r>
            <a:r>
              <a:rPr lang="fi-FI" sz="2800" dirty="0"/>
              <a:t> </a:t>
            </a:r>
            <a:r>
              <a:rPr lang="fi-FI" sz="2800" dirty="0" err="1"/>
              <a:t>synthesis</a:t>
            </a:r>
            <a:r>
              <a:rPr lang="fi-FI" sz="2800" dirty="0"/>
              <a:t> </a:t>
            </a:r>
            <a:r>
              <a:rPr lang="fi-FI" sz="2800" dirty="0" err="1" smtClean="0"/>
              <a:t>applications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5549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 smtClean="0"/>
              <a:t>Goal</a:t>
            </a:r>
            <a:r>
              <a:rPr lang="fi-FI" sz="4000" dirty="0" smtClean="0"/>
              <a:t> 1: </a:t>
            </a:r>
            <a:r>
              <a:rPr lang="fi-FI" sz="4000" dirty="0" err="1" smtClean="0"/>
              <a:t>mapping</a:t>
            </a:r>
            <a:r>
              <a:rPr lang="fi-FI" sz="4000" dirty="0" smtClean="0"/>
              <a:t> </a:t>
            </a:r>
            <a:r>
              <a:rPr lang="fi-FI" sz="4000" dirty="0" err="1" smtClean="0"/>
              <a:t>Finnish</a:t>
            </a:r>
            <a:r>
              <a:rPr lang="fi-FI" sz="4000" dirty="0" smtClean="0"/>
              <a:t> </a:t>
            </a:r>
            <a:r>
              <a:rPr lang="fi-FI" sz="4000" dirty="0" err="1" smtClean="0"/>
              <a:t>prosody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err="1" smtClean="0"/>
              <a:t>Regional</a:t>
            </a:r>
            <a:r>
              <a:rPr lang="fi-FI" sz="2800" dirty="0" smtClean="0"/>
              <a:t> </a:t>
            </a:r>
            <a:r>
              <a:rPr lang="fi-FI" sz="2800" dirty="0" err="1" smtClean="0"/>
              <a:t>variation</a:t>
            </a:r>
            <a:r>
              <a:rPr lang="fi-FI" sz="2800" dirty="0" smtClean="0"/>
              <a:t> is </a:t>
            </a:r>
            <a:r>
              <a:rPr lang="fi-FI" sz="2800" dirty="0" err="1" smtClean="0"/>
              <a:t>rather</a:t>
            </a:r>
            <a:r>
              <a:rPr lang="fi-FI" sz="2800" dirty="0" smtClean="0"/>
              <a:t> </a:t>
            </a:r>
            <a:r>
              <a:rPr lang="fi-FI" sz="2800" dirty="0" err="1" smtClean="0"/>
              <a:t>well</a:t>
            </a:r>
            <a:r>
              <a:rPr lang="fi-FI" sz="2800" dirty="0" smtClean="0"/>
              <a:t> </a:t>
            </a:r>
            <a:r>
              <a:rPr lang="fi-FI" sz="2800" dirty="0" err="1" smtClean="0"/>
              <a:t>known</a:t>
            </a:r>
            <a:r>
              <a:rPr lang="fi-FI" sz="2800" dirty="0" smtClean="0"/>
              <a:t> in </a:t>
            </a:r>
            <a:r>
              <a:rPr lang="fi-FI" sz="2800" dirty="0" err="1" smtClean="0"/>
              <a:t>segmental</a:t>
            </a:r>
            <a:r>
              <a:rPr lang="fi-FI" sz="2800" dirty="0" smtClean="0"/>
              <a:t> and </a:t>
            </a:r>
            <a:r>
              <a:rPr lang="fi-FI" sz="2800" dirty="0" err="1" smtClean="0"/>
              <a:t>morphological</a:t>
            </a:r>
            <a:r>
              <a:rPr lang="fi-FI" sz="2800" dirty="0" smtClean="0"/>
              <a:t> </a:t>
            </a:r>
            <a:r>
              <a:rPr lang="fi-FI" sz="2800" dirty="0" err="1" smtClean="0"/>
              <a:t>level</a:t>
            </a:r>
            <a:r>
              <a:rPr lang="fi-FI" sz="2800" dirty="0" smtClean="0"/>
              <a:t>, </a:t>
            </a:r>
            <a:r>
              <a:rPr lang="fi-FI" sz="2800" dirty="0" err="1" smtClean="0"/>
              <a:t>but</a:t>
            </a:r>
            <a:r>
              <a:rPr lang="fi-FI" sz="2800" dirty="0" smtClean="0"/>
              <a:t> </a:t>
            </a:r>
            <a:r>
              <a:rPr lang="fi-FI" sz="2800" dirty="0" err="1" smtClean="0"/>
              <a:t>not</a:t>
            </a:r>
            <a:r>
              <a:rPr lang="fi-FI" sz="2800" dirty="0" smtClean="0"/>
              <a:t> in the </a:t>
            </a:r>
            <a:r>
              <a:rPr lang="fi-FI" sz="2800" dirty="0" err="1" smtClean="0"/>
              <a:t>prosodic</a:t>
            </a:r>
            <a:r>
              <a:rPr lang="fi-FI" sz="2800" dirty="0" smtClean="0"/>
              <a:t> </a:t>
            </a:r>
            <a:r>
              <a:rPr lang="fi-FI" sz="2800" dirty="0" err="1" smtClean="0"/>
              <a:t>level</a:t>
            </a:r>
            <a:r>
              <a:rPr lang="fi-FI" sz="2800" dirty="0" smtClean="0"/>
              <a:t> of </a:t>
            </a:r>
            <a:r>
              <a:rPr lang="fi-FI" sz="2800" dirty="0" err="1" smtClean="0"/>
              <a:t>speech</a:t>
            </a:r>
            <a:endParaRPr lang="fi-FI" sz="2800" dirty="0" smtClean="0"/>
          </a:p>
          <a:p>
            <a:r>
              <a:rPr lang="fi-FI" sz="2800" dirty="0" err="1" smtClean="0"/>
              <a:t>Studies</a:t>
            </a:r>
            <a:r>
              <a:rPr lang="fi-FI" sz="2800" dirty="0" smtClean="0"/>
              <a:t> </a:t>
            </a:r>
            <a:r>
              <a:rPr lang="fi-FI" sz="2800" dirty="0" err="1" smtClean="0"/>
              <a:t>have</a:t>
            </a:r>
            <a:r>
              <a:rPr lang="fi-FI" sz="2800" dirty="0" smtClean="0"/>
              <a:t> </a:t>
            </a:r>
            <a:r>
              <a:rPr lang="fi-FI" sz="2800" dirty="0" err="1" smtClean="0"/>
              <a:t>focused</a:t>
            </a:r>
            <a:r>
              <a:rPr lang="fi-FI" sz="2800" dirty="0" smtClean="0"/>
              <a:t> </a:t>
            </a:r>
            <a:r>
              <a:rPr lang="fi-FI" sz="2800" dirty="0" err="1" smtClean="0"/>
              <a:t>mainly</a:t>
            </a:r>
            <a:r>
              <a:rPr lang="fi-FI" sz="2800" dirty="0" smtClean="0"/>
              <a:t> on </a:t>
            </a:r>
            <a:r>
              <a:rPr lang="fi-FI" sz="2800" dirty="0" err="1" smtClean="0"/>
              <a:t>standard</a:t>
            </a:r>
            <a:r>
              <a:rPr lang="fi-FI" sz="2800" dirty="0" smtClean="0"/>
              <a:t> </a:t>
            </a:r>
            <a:r>
              <a:rPr lang="fi-FI" sz="2800" dirty="0" err="1" smtClean="0"/>
              <a:t>spoken</a:t>
            </a:r>
            <a:r>
              <a:rPr lang="fi-FI" sz="2800" dirty="0" smtClean="0"/>
              <a:t> </a:t>
            </a:r>
            <a:r>
              <a:rPr lang="fi-FI" sz="2800" dirty="0" err="1" smtClean="0"/>
              <a:t>Finnish</a:t>
            </a:r>
            <a:r>
              <a:rPr lang="fi-FI" sz="2800" dirty="0" err="1"/>
              <a:t>/</a:t>
            </a:r>
            <a:r>
              <a:rPr lang="fi-FI" sz="2800" dirty="0" err="1" smtClean="0"/>
              <a:t>some</a:t>
            </a:r>
            <a:r>
              <a:rPr lang="fi-FI" sz="2800" dirty="0" smtClean="0"/>
              <a:t> </a:t>
            </a:r>
            <a:r>
              <a:rPr lang="fi-FI" sz="2800" dirty="0" err="1" smtClean="0"/>
              <a:t>specific</a:t>
            </a:r>
            <a:r>
              <a:rPr lang="fi-FI" sz="2800" dirty="0" smtClean="0"/>
              <a:t> </a:t>
            </a:r>
            <a:r>
              <a:rPr lang="fi-FI" sz="2800" dirty="0" err="1" smtClean="0"/>
              <a:t>dialect</a:t>
            </a:r>
            <a:endParaRPr lang="fi-FI" sz="2800" dirty="0" smtClean="0"/>
          </a:p>
          <a:p>
            <a:r>
              <a:rPr lang="fi-FI" sz="2800" dirty="0" err="1" smtClean="0"/>
              <a:t>There’s</a:t>
            </a:r>
            <a:r>
              <a:rPr lang="fi-FI" sz="2800" dirty="0" smtClean="0"/>
              <a:t> </a:t>
            </a:r>
            <a:r>
              <a:rPr lang="fi-FI" sz="2800" dirty="0" err="1" smtClean="0"/>
              <a:t>plenty</a:t>
            </a:r>
            <a:r>
              <a:rPr lang="fi-FI" sz="2800" dirty="0" smtClean="0"/>
              <a:t> of </a:t>
            </a:r>
            <a:r>
              <a:rPr lang="fi-FI" sz="2800" dirty="0" err="1" smtClean="0"/>
              <a:t>anecdotal</a:t>
            </a:r>
            <a:r>
              <a:rPr lang="fi-FI" sz="2800" dirty="0" smtClean="0"/>
              <a:t> </a:t>
            </a:r>
            <a:r>
              <a:rPr lang="fi-FI" sz="2800" dirty="0" err="1" smtClean="0"/>
              <a:t>information</a:t>
            </a:r>
            <a:r>
              <a:rPr lang="fi-FI" sz="2800" dirty="0" smtClean="0"/>
              <a:t> </a:t>
            </a:r>
            <a:r>
              <a:rPr lang="fi-FI" sz="2800" dirty="0" err="1" smtClean="0"/>
              <a:t>about</a:t>
            </a:r>
            <a:r>
              <a:rPr lang="fi-FI" sz="2800" dirty="0" smtClean="0"/>
              <a:t> </a:t>
            </a:r>
            <a:r>
              <a:rPr lang="fi-FI" sz="2800" dirty="0" err="1" smtClean="0"/>
              <a:t>regional</a:t>
            </a:r>
            <a:r>
              <a:rPr lang="fi-FI" sz="2800" dirty="0" smtClean="0"/>
              <a:t> </a:t>
            </a:r>
            <a:r>
              <a:rPr lang="fi-FI" sz="2800" dirty="0" err="1" smtClean="0"/>
              <a:t>variation</a:t>
            </a:r>
            <a:r>
              <a:rPr lang="fi-FI" sz="2800" dirty="0"/>
              <a:t> </a:t>
            </a:r>
            <a:r>
              <a:rPr lang="fi-FI" sz="2800" dirty="0" smtClean="0"/>
              <a:t>(</a:t>
            </a:r>
            <a:r>
              <a:rPr lang="fi-FI" sz="2800" dirty="0" err="1" smtClean="0"/>
              <a:t>e.g</a:t>
            </a:r>
            <a:r>
              <a:rPr lang="fi-FI" sz="2800" dirty="0" smtClean="0"/>
              <a:t>. </a:t>
            </a:r>
            <a:r>
              <a:rPr lang="fi-FI" sz="2800" dirty="0" err="1" smtClean="0"/>
              <a:t>imitating</a:t>
            </a:r>
            <a:r>
              <a:rPr lang="fi-FI" sz="2800" dirty="0" smtClean="0"/>
              <a:t>), </a:t>
            </a:r>
            <a:r>
              <a:rPr lang="fi-FI" sz="2800" dirty="0" err="1" smtClean="0"/>
              <a:t>but</a:t>
            </a:r>
            <a:r>
              <a:rPr lang="fi-FI" sz="2800" dirty="0" smtClean="0"/>
              <a:t> </a:t>
            </a:r>
            <a:r>
              <a:rPr lang="fi-FI" sz="2800" dirty="0" err="1" smtClean="0"/>
              <a:t>not</a:t>
            </a:r>
            <a:r>
              <a:rPr lang="fi-FI" sz="2800" dirty="0" smtClean="0"/>
              <a:t> </a:t>
            </a:r>
            <a:r>
              <a:rPr lang="fi-FI" sz="2800" dirty="0" err="1" smtClean="0"/>
              <a:t>much</a:t>
            </a:r>
            <a:r>
              <a:rPr lang="fi-FI" sz="2800" dirty="0" smtClean="0"/>
              <a:t> </a:t>
            </a:r>
            <a:r>
              <a:rPr lang="fi-FI" sz="2800" dirty="0" err="1" smtClean="0"/>
              <a:t>explicit</a:t>
            </a:r>
            <a:r>
              <a:rPr lang="fi-FI" sz="2800" dirty="0" smtClean="0"/>
              <a:t> </a:t>
            </a:r>
            <a:r>
              <a:rPr lang="fi-FI" sz="2800" dirty="0" err="1" smtClean="0"/>
              <a:t>research</a:t>
            </a:r>
            <a:endParaRPr lang="fi-FI" sz="2800" dirty="0" smtClean="0"/>
          </a:p>
          <a:p>
            <a:endParaRPr lang="fi-FI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err="1" smtClean="0"/>
              <a:t>Goal</a:t>
            </a:r>
            <a:r>
              <a:rPr lang="fi-FI" sz="4000" dirty="0" smtClean="0"/>
              <a:t> 2: </a:t>
            </a:r>
            <a:r>
              <a:rPr lang="fi-FI" sz="4000" dirty="0" err="1" smtClean="0"/>
              <a:t>collecting</a:t>
            </a:r>
            <a:r>
              <a:rPr lang="fi-FI" sz="4000" dirty="0" smtClean="0"/>
              <a:t> the </a:t>
            </a:r>
            <a:r>
              <a:rPr lang="fi-FI" sz="4000" dirty="0" err="1" smtClean="0"/>
              <a:t>speech</a:t>
            </a:r>
            <a:r>
              <a:rPr lang="fi-FI" sz="4000" dirty="0" smtClean="0"/>
              <a:t> </a:t>
            </a:r>
            <a:r>
              <a:rPr lang="fi-FI" sz="4000" dirty="0" err="1" smtClean="0"/>
              <a:t>corpus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800" dirty="0" err="1" smtClean="0"/>
              <a:t>Existing</a:t>
            </a:r>
            <a:r>
              <a:rPr lang="fi-FI" sz="2800" dirty="0" smtClean="0"/>
              <a:t> </a:t>
            </a:r>
            <a:r>
              <a:rPr lang="fi-FI" sz="2800" dirty="0" err="1" smtClean="0"/>
              <a:t>Finnish</a:t>
            </a:r>
            <a:r>
              <a:rPr lang="fi-FI" sz="2800" dirty="0" smtClean="0"/>
              <a:t> </a:t>
            </a:r>
            <a:r>
              <a:rPr lang="fi-FI" sz="2800" dirty="0" err="1" smtClean="0"/>
              <a:t>speech</a:t>
            </a:r>
            <a:r>
              <a:rPr lang="fi-FI" sz="2800" dirty="0" smtClean="0"/>
              <a:t> </a:t>
            </a:r>
            <a:r>
              <a:rPr lang="fi-FI" sz="2800" dirty="0" err="1" smtClean="0"/>
              <a:t>corpora</a:t>
            </a:r>
            <a:r>
              <a:rPr lang="fi-FI" sz="2800" dirty="0" smtClean="0"/>
              <a:t>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 dirty="0" err="1" smtClean="0"/>
              <a:t>MediaTeam</a:t>
            </a:r>
            <a:r>
              <a:rPr lang="fi-FI" sz="2400" dirty="0" smtClean="0"/>
              <a:t> </a:t>
            </a:r>
            <a:r>
              <a:rPr lang="fi-FI" sz="2400" dirty="0" err="1" smtClean="0"/>
              <a:t>emotional</a:t>
            </a:r>
            <a:r>
              <a:rPr lang="fi-FI" sz="2400" dirty="0" smtClean="0"/>
              <a:t> </a:t>
            </a:r>
            <a:r>
              <a:rPr lang="fi-FI" sz="2400" dirty="0" err="1" smtClean="0"/>
              <a:t>speech</a:t>
            </a:r>
            <a:r>
              <a:rPr lang="fi-FI" sz="2400" dirty="0" smtClean="0"/>
              <a:t> </a:t>
            </a:r>
            <a:r>
              <a:rPr lang="fi-FI" sz="2400" dirty="0" err="1" smtClean="0"/>
              <a:t>database</a:t>
            </a:r>
            <a:r>
              <a:rPr lang="fi-FI" sz="2400" dirty="0" smtClean="0"/>
              <a:t> (14 </a:t>
            </a:r>
            <a:r>
              <a:rPr lang="fi-FI" sz="2400" dirty="0" err="1" smtClean="0"/>
              <a:t>informants</a:t>
            </a:r>
            <a:r>
              <a:rPr lang="fi-FI" sz="2400" dirty="0" smtClean="0"/>
              <a:t>, 490 </a:t>
            </a:r>
            <a:r>
              <a:rPr lang="fi-FI" sz="2400" dirty="0" err="1" smtClean="0"/>
              <a:t>utterances</a:t>
            </a:r>
            <a:r>
              <a:rPr lang="fi-FI" sz="24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 smtClean="0"/>
              <a:t>PERSO </a:t>
            </a:r>
            <a:r>
              <a:rPr lang="fi-FI" sz="2400" dirty="0" err="1" smtClean="0"/>
              <a:t>database</a:t>
            </a:r>
            <a:r>
              <a:rPr lang="fi-FI" sz="2400" dirty="0" smtClean="0"/>
              <a:t> for </a:t>
            </a:r>
            <a:r>
              <a:rPr lang="fi-FI" sz="2400" dirty="0" err="1" smtClean="0"/>
              <a:t>Finnish</a:t>
            </a:r>
            <a:r>
              <a:rPr lang="fi-FI" sz="2400" dirty="0" smtClean="0"/>
              <a:t> </a:t>
            </a:r>
            <a:r>
              <a:rPr lang="fi-FI" sz="2400" dirty="0" err="1" smtClean="0"/>
              <a:t>speech</a:t>
            </a:r>
            <a:r>
              <a:rPr lang="fi-FI" sz="2400" dirty="0" smtClean="0"/>
              <a:t> </a:t>
            </a:r>
            <a:r>
              <a:rPr lang="fi-FI" sz="2400" dirty="0" err="1" smtClean="0"/>
              <a:t>synthesis</a:t>
            </a:r>
            <a:r>
              <a:rPr lang="fi-FI" sz="2400" dirty="0" smtClean="0"/>
              <a:t> (66 </a:t>
            </a:r>
            <a:r>
              <a:rPr lang="fi-FI" sz="2400" dirty="0" err="1" smtClean="0"/>
              <a:t>informants</a:t>
            </a:r>
            <a:r>
              <a:rPr lang="fi-FI" sz="2400" dirty="0" smtClean="0"/>
              <a:t>, 43 000 </a:t>
            </a:r>
            <a:r>
              <a:rPr lang="fi-FI" sz="2400" dirty="0" err="1" smtClean="0"/>
              <a:t>utterances</a:t>
            </a:r>
            <a:r>
              <a:rPr lang="fi-FI" sz="24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 err="1" smtClean="0"/>
              <a:t>FinINTAS</a:t>
            </a:r>
            <a:r>
              <a:rPr lang="fi-FI" sz="2400" dirty="0" smtClean="0"/>
              <a:t> </a:t>
            </a:r>
            <a:r>
              <a:rPr lang="fi-FI" sz="2400" dirty="0" err="1" smtClean="0"/>
              <a:t>corpus</a:t>
            </a:r>
            <a:r>
              <a:rPr lang="fi-FI" sz="2400" dirty="0" smtClean="0"/>
              <a:t> of </a:t>
            </a:r>
            <a:r>
              <a:rPr lang="fi-FI" sz="2400" dirty="0" err="1" smtClean="0"/>
              <a:t>spontaneous</a:t>
            </a:r>
            <a:r>
              <a:rPr lang="fi-FI" sz="2400" dirty="0" smtClean="0"/>
              <a:t> and </a:t>
            </a:r>
            <a:r>
              <a:rPr lang="fi-FI" sz="2400" dirty="0" err="1" smtClean="0"/>
              <a:t>read-aloud</a:t>
            </a:r>
            <a:r>
              <a:rPr lang="fi-FI" sz="2400" dirty="0" smtClean="0"/>
              <a:t> </a:t>
            </a:r>
            <a:r>
              <a:rPr lang="fi-FI" sz="2400" dirty="0" err="1" smtClean="0"/>
              <a:t>Finnish</a:t>
            </a:r>
            <a:r>
              <a:rPr lang="fi-FI" sz="2400" dirty="0" smtClean="0"/>
              <a:t> (20 </a:t>
            </a:r>
            <a:r>
              <a:rPr lang="fi-FI" sz="2400" dirty="0" err="1" smtClean="0"/>
              <a:t>informants</a:t>
            </a:r>
            <a:r>
              <a:rPr lang="fi-FI" sz="2400" dirty="0" smtClean="0"/>
              <a:t>, 10 </a:t>
            </a:r>
            <a:r>
              <a:rPr lang="fi-FI" sz="2400" dirty="0" err="1" smtClean="0"/>
              <a:t>hrs</a:t>
            </a:r>
            <a:r>
              <a:rPr lang="fi-FI" sz="24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 smtClean="0"/>
              <a:t>Kotus: </a:t>
            </a:r>
            <a:r>
              <a:rPr lang="fi-FI" sz="2400" dirty="0" err="1" smtClean="0"/>
              <a:t>Samples</a:t>
            </a:r>
            <a:r>
              <a:rPr lang="fi-FI" sz="2400" dirty="0" smtClean="0"/>
              <a:t> of </a:t>
            </a:r>
            <a:r>
              <a:rPr lang="fi-FI" sz="2400" dirty="0" err="1" smtClean="0"/>
              <a:t>Spoken</a:t>
            </a:r>
            <a:r>
              <a:rPr lang="fi-FI" sz="2400" dirty="0" smtClean="0"/>
              <a:t> </a:t>
            </a:r>
            <a:r>
              <a:rPr lang="fi-FI" sz="2400" dirty="0" err="1" smtClean="0"/>
              <a:t>Finnish</a:t>
            </a:r>
            <a:r>
              <a:rPr lang="fi-FI" sz="2400" dirty="0" smtClean="0"/>
              <a:t> </a:t>
            </a:r>
            <a:r>
              <a:rPr lang="fi-FI" sz="2400" dirty="0" err="1" smtClean="0"/>
              <a:t>from</a:t>
            </a:r>
            <a:r>
              <a:rPr lang="fi-FI" sz="2400" dirty="0" smtClean="0"/>
              <a:t> 50 </a:t>
            </a:r>
            <a:r>
              <a:rPr lang="fi-FI" sz="2400" dirty="0" err="1" smtClean="0"/>
              <a:t>towns/districts</a:t>
            </a:r>
            <a:r>
              <a:rPr lang="fi-FI" sz="2400" dirty="0" smtClean="0"/>
              <a:t> (100 </a:t>
            </a:r>
            <a:r>
              <a:rPr lang="fi-FI" sz="2400" dirty="0" err="1" smtClean="0"/>
              <a:t>informants</a:t>
            </a:r>
            <a:r>
              <a:rPr lang="fi-FI" sz="2400" dirty="0" smtClean="0"/>
              <a:t>, 100 </a:t>
            </a:r>
            <a:r>
              <a:rPr lang="fi-FI" sz="2400" dirty="0" err="1" smtClean="0"/>
              <a:t>hrs</a:t>
            </a:r>
            <a:r>
              <a:rPr lang="fi-FI" sz="2400" dirty="0" smtClean="0"/>
              <a:t> of </a:t>
            </a:r>
            <a:r>
              <a:rPr lang="fi-FI" sz="2400" dirty="0" err="1" smtClean="0"/>
              <a:t>interviews</a:t>
            </a:r>
            <a:r>
              <a:rPr lang="fi-FI" sz="24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 smtClean="0"/>
              <a:t>Etc.</a:t>
            </a:r>
          </a:p>
          <a:p>
            <a:endParaRPr lang="fi-F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8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err="1"/>
              <a:t>Goal</a:t>
            </a:r>
            <a:r>
              <a:rPr lang="fi-FI" sz="4000" dirty="0"/>
              <a:t> 2: </a:t>
            </a:r>
            <a:r>
              <a:rPr lang="fi-FI" sz="4000" dirty="0" err="1"/>
              <a:t>collecting</a:t>
            </a:r>
            <a:r>
              <a:rPr lang="fi-FI" sz="4000" dirty="0"/>
              <a:t> the </a:t>
            </a:r>
            <a:r>
              <a:rPr lang="fi-FI" sz="4000" dirty="0" err="1"/>
              <a:t>speech</a:t>
            </a:r>
            <a:r>
              <a:rPr lang="fi-FI" sz="4000" dirty="0"/>
              <a:t> </a:t>
            </a:r>
            <a:r>
              <a:rPr lang="fi-FI" sz="4000" dirty="0" err="1"/>
              <a:t>corpus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err="1"/>
              <a:t>Why</a:t>
            </a:r>
            <a:r>
              <a:rPr lang="fi-FI" sz="2800" dirty="0"/>
              <a:t> </a:t>
            </a:r>
            <a:r>
              <a:rPr lang="fi-FI" sz="2800" dirty="0" err="1"/>
              <a:t>we</a:t>
            </a:r>
            <a:r>
              <a:rPr lang="fi-FI" sz="2800" dirty="0"/>
              <a:t> </a:t>
            </a:r>
            <a:r>
              <a:rPr lang="fi-FI" sz="2800" dirty="0" err="1"/>
              <a:t>need</a:t>
            </a:r>
            <a:r>
              <a:rPr lang="fi-FI" sz="2800" dirty="0"/>
              <a:t> </a:t>
            </a:r>
            <a:r>
              <a:rPr lang="fi-FI" sz="2800" dirty="0" err="1"/>
              <a:t>another</a:t>
            </a:r>
            <a:r>
              <a:rPr lang="fi-FI" sz="2800" dirty="0"/>
              <a:t> </a:t>
            </a:r>
            <a:r>
              <a:rPr lang="fi-FI" sz="2800" dirty="0" err="1"/>
              <a:t>speech</a:t>
            </a:r>
            <a:r>
              <a:rPr lang="fi-FI" sz="2800" dirty="0"/>
              <a:t> </a:t>
            </a:r>
            <a:r>
              <a:rPr lang="fi-FI" sz="2800" dirty="0" err="1"/>
              <a:t>corpus</a:t>
            </a:r>
            <a:r>
              <a:rPr lang="fi-FI" sz="2800" dirty="0"/>
              <a:t>? </a:t>
            </a:r>
            <a:endParaRPr lang="fi-FI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 err="1" smtClean="0"/>
              <a:t>There’s</a:t>
            </a:r>
            <a:r>
              <a:rPr lang="fi-FI" sz="2600" dirty="0" smtClean="0"/>
              <a:t> no </a:t>
            </a:r>
            <a:r>
              <a:rPr lang="fi-FI" sz="2600" dirty="0" err="1" smtClean="0"/>
              <a:t>corpus</a:t>
            </a:r>
            <a:r>
              <a:rPr lang="fi-FI" sz="2600" dirty="0" smtClean="0"/>
              <a:t> </a:t>
            </a:r>
            <a:r>
              <a:rPr lang="fi-FI" sz="2600" dirty="0" err="1" smtClean="0"/>
              <a:t>designed</a:t>
            </a:r>
            <a:r>
              <a:rPr lang="fi-FI" sz="2600" dirty="0" smtClean="0"/>
              <a:t> and </a:t>
            </a:r>
            <a:r>
              <a:rPr lang="fi-FI" sz="2600" dirty="0" err="1" smtClean="0"/>
              <a:t>collected</a:t>
            </a:r>
            <a:r>
              <a:rPr lang="fi-FI" sz="2600" dirty="0" smtClean="0"/>
              <a:t> </a:t>
            </a:r>
            <a:r>
              <a:rPr lang="fi-FI" sz="2600" dirty="0" err="1" smtClean="0"/>
              <a:t>especially</a:t>
            </a:r>
            <a:r>
              <a:rPr lang="fi-FI" sz="2600" dirty="0" smtClean="0"/>
              <a:t> for </a:t>
            </a:r>
            <a:r>
              <a:rPr lang="fi-FI" sz="2600" dirty="0" err="1" smtClean="0"/>
              <a:t>studying</a:t>
            </a:r>
            <a:r>
              <a:rPr lang="fi-FI" sz="2600" dirty="0" smtClean="0"/>
              <a:t> </a:t>
            </a:r>
            <a:r>
              <a:rPr lang="fi-FI" sz="2600" i="1" dirty="0" err="1" smtClean="0"/>
              <a:t>prosody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variation</a:t>
            </a:r>
            <a:endParaRPr lang="fi-FI" sz="2600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 err="1" smtClean="0"/>
              <a:t>Either</a:t>
            </a:r>
            <a:r>
              <a:rPr lang="fi-FI" sz="2600" dirty="0" smtClean="0"/>
              <a:t> the </a:t>
            </a:r>
            <a:r>
              <a:rPr lang="fi-FI" sz="2600" dirty="0" err="1" smtClean="0"/>
              <a:t>collected</a:t>
            </a:r>
            <a:r>
              <a:rPr lang="fi-FI" sz="2600" dirty="0" smtClean="0"/>
              <a:t> </a:t>
            </a:r>
            <a:r>
              <a:rPr lang="fi-FI" sz="2600" dirty="0" err="1" smtClean="0"/>
              <a:t>speech</a:t>
            </a:r>
            <a:r>
              <a:rPr lang="fi-FI" sz="2600" dirty="0" smtClean="0"/>
              <a:t> </a:t>
            </a:r>
            <a:r>
              <a:rPr lang="fi-FI" sz="2600" dirty="0" err="1" smtClean="0"/>
              <a:t>corpuses</a:t>
            </a:r>
            <a:r>
              <a:rPr lang="fi-FI" sz="2600" dirty="0" smtClean="0"/>
              <a:t> </a:t>
            </a:r>
            <a:r>
              <a:rPr lang="fi-FI" sz="2600" dirty="0" err="1" smtClean="0"/>
              <a:t>consist</a:t>
            </a:r>
            <a:r>
              <a:rPr lang="fi-FI" sz="2600" dirty="0" smtClean="0"/>
              <a:t> of </a:t>
            </a:r>
            <a:r>
              <a:rPr lang="fi-FI" sz="2600" dirty="0" err="1" smtClean="0"/>
              <a:t>read</a:t>
            </a:r>
            <a:r>
              <a:rPr lang="fi-FI" sz="2600" dirty="0" smtClean="0"/>
              <a:t> </a:t>
            </a:r>
            <a:r>
              <a:rPr lang="fi-FI" sz="2600" dirty="0" err="1" smtClean="0"/>
              <a:t>speech</a:t>
            </a:r>
            <a:r>
              <a:rPr lang="fi-FI" sz="2600" dirty="0"/>
              <a:t> </a:t>
            </a:r>
            <a:r>
              <a:rPr lang="fi-FI" sz="2600" dirty="0" smtClean="0"/>
              <a:t>and </a:t>
            </a:r>
            <a:r>
              <a:rPr lang="fi-FI" sz="2600" dirty="0" err="1" smtClean="0"/>
              <a:t>standard</a:t>
            </a:r>
            <a:r>
              <a:rPr lang="fi-FI" sz="2600" dirty="0" smtClean="0"/>
              <a:t> </a:t>
            </a:r>
            <a:r>
              <a:rPr lang="fi-FI" sz="2600" dirty="0" err="1" smtClean="0"/>
              <a:t>spoken</a:t>
            </a:r>
            <a:r>
              <a:rPr lang="fi-FI" sz="2600" dirty="0" smtClean="0"/>
              <a:t> </a:t>
            </a:r>
            <a:r>
              <a:rPr lang="fi-FI" sz="2600" dirty="0" err="1" smtClean="0"/>
              <a:t>language</a:t>
            </a:r>
            <a:r>
              <a:rPr lang="fi-FI" sz="2600" dirty="0" smtClean="0"/>
              <a:t> </a:t>
            </a:r>
            <a:r>
              <a:rPr lang="fi-FI" sz="2600" dirty="0" err="1" smtClean="0"/>
              <a:t>or</a:t>
            </a:r>
            <a:r>
              <a:rPr lang="fi-FI" sz="2600" dirty="0" smtClean="0"/>
              <a:t> </a:t>
            </a:r>
            <a:r>
              <a:rPr lang="fi-FI" sz="2600" dirty="0" err="1" smtClean="0"/>
              <a:t>they</a:t>
            </a:r>
            <a:r>
              <a:rPr lang="fi-FI" sz="2600" dirty="0" smtClean="0"/>
              <a:t> </a:t>
            </a:r>
            <a:r>
              <a:rPr lang="fi-FI" sz="2600" dirty="0" err="1" smtClean="0"/>
              <a:t>are</a:t>
            </a:r>
            <a:r>
              <a:rPr lang="fi-FI" sz="2600" dirty="0" smtClean="0"/>
              <a:t> </a:t>
            </a:r>
            <a:r>
              <a:rPr lang="fi-FI" sz="2600" dirty="0" err="1" smtClean="0"/>
              <a:t>focused</a:t>
            </a:r>
            <a:r>
              <a:rPr lang="fi-FI" sz="2600" dirty="0" smtClean="0"/>
              <a:t> on </a:t>
            </a:r>
            <a:r>
              <a:rPr lang="fi-FI" sz="2600" dirty="0" err="1" smtClean="0"/>
              <a:t>one</a:t>
            </a:r>
            <a:r>
              <a:rPr lang="fi-FI" sz="2600" dirty="0" smtClean="0"/>
              <a:t> </a:t>
            </a:r>
            <a:r>
              <a:rPr lang="fi-FI" sz="2600" dirty="0" err="1" smtClean="0"/>
              <a:t>dialect</a:t>
            </a:r>
            <a:r>
              <a:rPr lang="fi-FI" sz="2600" dirty="0" smtClean="0"/>
              <a:t> </a:t>
            </a:r>
            <a:r>
              <a:rPr lang="fi-FI" sz="2600" dirty="0" err="1" smtClean="0"/>
              <a:t>area</a:t>
            </a:r>
            <a:endParaRPr lang="fi-FI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600" dirty="0" err="1" smtClean="0"/>
              <a:t>Number</a:t>
            </a:r>
            <a:r>
              <a:rPr lang="fi-FI" sz="2600" dirty="0" smtClean="0"/>
              <a:t> of </a:t>
            </a:r>
            <a:r>
              <a:rPr lang="fi-FI" sz="2600" dirty="0" err="1" smtClean="0"/>
              <a:t>informants/area</a:t>
            </a:r>
            <a:r>
              <a:rPr lang="fi-FI" sz="2600" dirty="0" smtClean="0"/>
              <a:t> is </a:t>
            </a:r>
            <a:r>
              <a:rPr lang="fi-FI" sz="2600" dirty="0" err="1" smtClean="0"/>
              <a:t>often</a:t>
            </a:r>
            <a:r>
              <a:rPr lang="fi-FI" sz="2600" dirty="0" smtClean="0"/>
              <a:t> </a:t>
            </a:r>
            <a:r>
              <a:rPr lang="fi-FI" sz="2600" dirty="0" err="1" smtClean="0"/>
              <a:t>small</a:t>
            </a:r>
            <a:r>
              <a:rPr lang="fi-FI" sz="2600" dirty="0" smtClean="0"/>
              <a:t> </a:t>
            </a:r>
          </a:p>
          <a:p>
            <a:pPr marL="0" indent="0">
              <a:buNone/>
            </a:pPr>
            <a:r>
              <a:rPr lang="fi-FI" sz="2600" dirty="0" smtClean="0"/>
              <a:t>-&gt; </a:t>
            </a:r>
            <a:r>
              <a:rPr lang="fi-FI" sz="2600" dirty="0" err="1" smtClean="0"/>
              <a:t>can</a:t>
            </a:r>
            <a:r>
              <a:rPr lang="fi-FI" sz="2600" dirty="0" smtClean="0"/>
              <a:t> </a:t>
            </a:r>
            <a:r>
              <a:rPr lang="fi-FI" sz="2600" dirty="0" err="1" smtClean="0"/>
              <a:t>lead</a:t>
            </a:r>
            <a:r>
              <a:rPr lang="fi-FI" sz="2600" dirty="0" smtClean="0"/>
              <a:t> to </a:t>
            </a:r>
            <a:r>
              <a:rPr lang="fi-FI" sz="2600" dirty="0" err="1" smtClean="0"/>
              <a:t>corrupted</a:t>
            </a:r>
            <a:r>
              <a:rPr lang="fi-FI" sz="2600" dirty="0" smtClean="0"/>
              <a:t> </a:t>
            </a:r>
            <a:r>
              <a:rPr lang="fi-FI" sz="2600" dirty="0" err="1" smtClean="0"/>
              <a:t>generalizations</a:t>
            </a:r>
            <a:r>
              <a:rPr lang="fi-FI" sz="2600" dirty="0" smtClean="0"/>
              <a:t> of </a:t>
            </a:r>
            <a:r>
              <a:rPr lang="fi-FI" sz="2600" dirty="0" err="1" smtClean="0"/>
              <a:t>dialect</a:t>
            </a:r>
            <a:r>
              <a:rPr lang="fi-FI" sz="2600" dirty="0" smtClean="0"/>
              <a:t> in </a:t>
            </a:r>
            <a:r>
              <a:rPr lang="fi-FI" sz="2600" dirty="0" err="1" smtClean="0"/>
              <a:t>question</a:t>
            </a:r>
            <a:endParaRPr lang="fi-FI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PROSOVAR - Heini Kallio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E8FC-81E0-4A7E-AEAF-12FD7F5D18D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9672</TotalTime>
  <Words>1570</Words>
  <Application>Microsoft Office PowerPoint</Application>
  <PresentationFormat>On-screen Show (4:3)</PresentationFormat>
  <Paragraphs>200</Paragraphs>
  <Slides>28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Regional and social variation of Finnish prosody</vt:lpstr>
      <vt:lpstr>PowerPoint Presentation</vt:lpstr>
      <vt:lpstr>Regional and social variation of  Finnish prosody</vt:lpstr>
      <vt:lpstr>Regional and social variation of  Finnish prosody - GOALS</vt:lpstr>
      <vt:lpstr>Why?</vt:lpstr>
      <vt:lpstr>Why prosody?</vt:lpstr>
      <vt:lpstr>Goal 1: mapping Finnish prosody</vt:lpstr>
      <vt:lpstr>Goal 2: collecting the speech corpus</vt:lpstr>
      <vt:lpstr>Goal 2: collecting the speech corpus</vt:lpstr>
      <vt:lpstr>Goal 3: developing collecting methods</vt:lpstr>
      <vt:lpstr>Goal 3: developing collecting methods</vt:lpstr>
      <vt:lpstr>Goal 3: developing collecting methods</vt:lpstr>
      <vt:lpstr>Evaluation methods</vt:lpstr>
      <vt:lpstr>Evaluation methods</vt:lpstr>
      <vt:lpstr>Evaluation methods</vt:lpstr>
      <vt:lpstr>Evaluation methods</vt:lpstr>
      <vt:lpstr>PowerPoint Presentation</vt:lpstr>
      <vt:lpstr>Prosody in spoken language</vt:lpstr>
      <vt:lpstr>Prosody in spoken language</vt:lpstr>
      <vt:lpstr>Delexicalization as a prosody research tool</vt:lpstr>
      <vt:lpstr>Delexicalization as a prosody research tool</vt:lpstr>
      <vt:lpstr>Delexicalization as a prosody research tool</vt:lpstr>
      <vt:lpstr>Delexicalization as a prosody research tool</vt:lpstr>
      <vt:lpstr>One research plan in a nutshell…</vt:lpstr>
      <vt:lpstr>One research plan in a nutshell…</vt:lpstr>
      <vt:lpstr>PowerPoint Presentation</vt:lpstr>
      <vt:lpstr>PowerPoint Presentation</vt:lpstr>
      <vt:lpstr>References</vt:lpstr>
    </vt:vector>
  </TitlesOfParts>
  <Company>University of Helsinki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hxkallio</dc:creator>
  <cp:lastModifiedBy>Kallio, Heini H</cp:lastModifiedBy>
  <cp:revision>132</cp:revision>
  <dcterms:created xsi:type="dcterms:W3CDTF">2014-02-26T13:34:02Z</dcterms:created>
  <dcterms:modified xsi:type="dcterms:W3CDTF">2014-03-21T21:10:06Z</dcterms:modified>
</cp:coreProperties>
</file>